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Arial Narrow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ArialNarrow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ArialNarrow-italic.fntdata"/><Relationship Id="rId12" Type="http://schemas.openxmlformats.org/officeDocument/2006/relationships/slide" Target="slides/slide6.xml"/><Relationship Id="rId56" Type="http://schemas.openxmlformats.org/officeDocument/2006/relationships/font" Target="fonts/ArialNarrow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ArialNarrow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BIMSBbioinfo/flexynesi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estingengineering.com/7-rare-diseases-that-can-now-be-treated" TargetMode="External"/><Relationship Id="rId3" Type="http://schemas.openxmlformats.org/officeDocument/2006/relationships/hyperlink" Target="https://www.msdmanuals.com/de-de/profi/p%C3%A4diatrie/erkrankungen-der-knochen-und-bindegewebe-bei-kindern/marfan-syndrom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erywellhealth.com/history-of-breast-cancer-5207255" TargetMode="External"/><Relationship Id="rId3" Type="http://schemas.openxmlformats.org/officeDocument/2006/relationships/hyperlink" Target="https://www.cancer.org/cancer/breast-cancer/treatment.html" TargetMode="External"/><Relationship Id="rId4" Type="http://schemas.openxmlformats.org/officeDocument/2006/relationships/hyperlink" Target="https://www.karger.com/Article/FullText/51678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95ecbfb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95ecbfb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95ecbfb9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95ecbfb9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95ecbfb9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95ecbfb9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As argued up to this point, we need to make use of as many layers of omics as possible to understand better how to diagnose and treat different cancers.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 two patients have identical profiles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Different layers of omics data have different dimensions (e.g. 25000 for transcriptome, 450,000 for methylome, etc.) and each layer may have a unique range/distribution.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Curse of dimensionality: we have way too many features (on the order of 100s of thousands of features) compared to the number of observations (on the order or 100s to 1000s)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95ecbfb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95ecbfb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Although these are great options to have, we are currently still focusing on only a single layer (the genome) and a small portion of it (a few to hundreds of genes out of ~25000 genes)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95ecbfb9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395ecbfb9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95ecbfb9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395ecbfb9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5ecbfb9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5ecbfb9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95ecbfb9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95ecbfb9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c378ee7e1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c378ee7e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c378ee7e1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c378ee7e1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5ecbfb9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5ecbfb9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378ee7e1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c378ee7e1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5ecbfb9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5ecbfb9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95ecbfb9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95ecbfb9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95ecbfb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95ecbfb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95ecbfb9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95ecbfb9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5ecbfb9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95ecbfb9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95ecbfb9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95ecbfb9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c378ee7e1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c378ee7e1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c378ee7e1_3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c378ee7e1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e87ee2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e87ee2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378ee7e1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378ee7e1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95ecbfb97_2_447:notes"/>
          <p:cNvSpPr/>
          <p:nvPr>
            <p:ph idx="2" type="sldImg"/>
          </p:nvPr>
        </p:nvSpPr>
        <p:spPr>
          <a:xfrm>
            <a:off x="381104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395ecbfb97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4" name="Google Shape;204;g3395ecbfb97_2_447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" name="Google Shape;205;g3395ecbfb97_2_447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206" name="Google Shape;206;g3395ecbfb97_2_4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c378ee7e1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c378ee7e1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c378ee7e1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3c378ee7e1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c378ee7e1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c378ee7e1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c378ee7e1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c378ee7e1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c378ee7e1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c378ee7e1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c378ee7e1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c378ee7e1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378ee7e1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378ee7e1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c378ee7e1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c378ee7e1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c378ee7e1_3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c378ee7e1_3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about these papers: need to go through 70 papers (Tool available? Task?)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c378ee7e1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c378ee7e1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95ecbfb9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95ecbfb9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disease can be traced back to 3000 BC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Surgery, radiotherapy, chemotherapy, targeted therapies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Diagnosis/treatment decisions: BRCA example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panel/WES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What’s next?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c378ee7e1_3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3c378ee7e1_3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95ecbfb97_2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95ecbfb97_2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https://github.com/BIMSBbioinfo/flexynesis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Built using pytorch + pytorch-lightning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Data processing (removal of uninformative features, missing value imputation, transformation, normalisation). Data processing metrics are learned from training data and test/holdout data is transformed accordingly.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Train/validation/test structure is enforced. Models are evaluated on holdout datasets using multiple metrics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Unsupervised feature selection (a combination of laplacian score with redundancy removal)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Omics layer fusion options (early or intermediate). The user can provide one or more layers of omics data.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Hyperparameter optimisation using scikit-optimize bayesian optimisation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3 main architecture options are available (fully connected network, variation autoencoder (with MMD loss), multi-triplet network). Every network allows one or more target variables and zero or more batch variables.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For every variable, a simple feed-forward network is connected to the core network. The user can provide as many variables as they want. Variables with missing values are allowed.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For the best model selected after the hyper-parameter optimisation procedure, feature importance values are computed using Captum IntegratedGradients method.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Each model has a standard input interface, which accepts a multiomics dataset (consisting of a list of data matrices and clinical variables table), a configuration for hyperparameters, a list of target variables and an optional list of batch variables. All methods have the same standard methods for training, predicting, and extracting sample embeddings.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Currently, regression and classification tasks are supported. The type of task is determined on-the-fly based on the variable type.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The software is packaged with pypi, conda, and guix. The tool can be run from the command-line interface with all the possible configurations described above, thus very easy to be integrated into a pipeline, thus many combinations of configurations can be tested (see the slide about continuous benchmarking)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378ee7e1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378ee7e1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caee97b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3caee97b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3caee97b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3caee97b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95ecbfb9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95ecbfb9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caee97b8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3caee97b8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c378ee7e1_3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c378ee7e1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95ecbfb9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395ecbfb9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95ecbfb9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95ecbfb9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dc345d8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dc345d8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95ecbfb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95ecbfb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easier to treat than cancer, but less complicated in terms of impaired mechanisms, easier to genetically diagnose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Genetic reasons are less localised (defects in a single gene usually explain the disease vs normal), more deterministic outcome (when you have the mutant protein, you are likely to have the disease)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https://interestingengineering.com/7-rare-diseases-that-can-now-be-treated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Marfan syndrome: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https://www.msdmanuals.com/de-de/profi/pädiatrie/erkrankungen-der-knochen-und-bindegewebe-bei-kindern/marfan-syndrom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95ecbfb9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95ecbfb9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Cancer cells + normal cells (blood vessels) immune cells + microbiome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Intra-tumor heterogeneity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two patients are the same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5ecbfb9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95ecbfb9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https://www.verywellhealth.com/history-of-breast-cancer-5207255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https://www.cancer.org/cancer/breast-cancer/treatment.html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https://www.karger.com/Article/FullText/516788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Headline" showMasterSp="0">
  <p:cSld name="Nur Headline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32012" y="317855"/>
            <a:ext cx="8696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3270" y="317855"/>
            <a:ext cx="723600" cy="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2">
          <p15:clr>
            <a:srgbClr val="FBAE40"/>
          </p15:clr>
        </p15:guide>
        <p15:guide id="2" pos="2880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89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3_Inhalt mit Fazitbox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1735143" y="391472"/>
            <a:ext cx="68673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287338" y="1755035"/>
            <a:ext cx="208260" cy="267885"/>
          </a:xfrm>
          <a:custGeom>
            <a:rect b="b" l="l" r="r" t="t"/>
            <a:pathLst>
              <a:path extrusionOk="0" h="267885" w="208260">
                <a:moveTo>
                  <a:pt x="68469" y="136938"/>
                </a:moveTo>
                <a:cubicBezTo>
                  <a:pt x="45646" y="136938"/>
                  <a:pt x="33664" y="148921"/>
                  <a:pt x="33664" y="171744"/>
                </a:cubicBezTo>
                <a:lnTo>
                  <a:pt x="33664" y="203125"/>
                </a:lnTo>
                <a:cubicBezTo>
                  <a:pt x="33664" y="225948"/>
                  <a:pt x="45931" y="237931"/>
                  <a:pt x="68469" y="237931"/>
                </a:cubicBezTo>
                <a:lnTo>
                  <a:pt x="94145" y="237931"/>
                </a:lnTo>
                <a:cubicBezTo>
                  <a:pt x="121818" y="237931"/>
                  <a:pt x="149776" y="223666"/>
                  <a:pt x="174596" y="206834"/>
                </a:cubicBezTo>
                <a:lnTo>
                  <a:pt x="174596" y="136938"/>
                </a:lnTo>
                <a:lnTo>
                  <a:pt x="68469" y="136938"/>
                </a:lnTo>
                <a:close/>
                <a:moveTo>
                  <a:pt x="140932" y="0"/>
                </a:moveTo>
                <a:cubicBezTo>
                  <a:pt x="184296" y="0"/>
                  <a:pt x="208260" y="23679"/>
                  <a:pt x="208260" y="67328"/>
                </a:cubicBezTo>
                <a:lnTo>
                  <a:pt x="208260" y="267601"/>
                </a:lnTo>
                <a:lnTo>
                  <a:pt x="174596" y="267601"/>
                </a:lnTo>
                <a:lnTo>
                  <a:pt x="174596" y="229087"/>
                </a:lnTo>
                <a:cubicBezTo>
                  <a:pt x="151773" y="251339"/>
                  <a:pt x="124386" y="267886"/>
                  <a:pt x="94145" y="267886"/>
                </a:cubicBezTo>
                <a:lnTo>
                  <a:pt x="67328" y="267886"/>
                </a:lnTo>
                <a:cubicBezTo>
                  <a:pt x="23679" y="267601"/>
                  <a:pt x="0" y="243922"/>
                  <a:pt x="0" y="200272"/>
                </a:cubicBezTo>
                <a:lnTo>
                  <a:pt x="0" y="174597"/>
                </a:lnTo>
                <a:cubicBezTo>
                  <a:pt x="0" y="130947"/>
                  <a:pt x="23679" y="107268"/>
                  <a:pt x="67328" y="107268"/>
                </a:cubicBezTo>
                <a:lnTo>
                  <a:pt x="82734" y="107268"/>
                </a:lnTo>
                <a:cubicBezTo>
                  <a:pt x="106983" y="107268"/>
                  <a:pt x="137224" y="110692"/>
                  <a:pt x="174596" y="116683"/>
                </a:cubicBezTo>
                <a:lnTo>
                  <a:pt x="174596" y="64475"/>
                </a:lnTo>
                <a:cubicBezTo>
                  <a:pt x="174596" y="41652"/>
                  <a:pt x="162614" y="29670"/>
                  <a:pt x="139791" y="29670"/>
                </a:cubicBezTo>
                <a:lnTo>
                  <a:pt x="77313" y="29670"/>
                </a:lnTo>
                <a:cubicBezTo>
                  <a:pt x="55061" y="29670"/>
                  <a:pt x="42508" y="41652"/>
                  <a:pt x="42508" y="64475"/>
                </a:cubicBezTo>
                <a:lnTo>
                  <a:pt x="42508" y="71893"/>
                </a:lnTo>
                <a:lnTo>
                  <a:pt x="8844" y="71893"/>
                </a:lnTo>
                <a:lnTo>
                  <a:pt x="8844" y="67328"/>
                </a:lnTo>
                <a:cubicBezTo>
                  <a:pt x="8844" y="23679"/>
                  <a:pt x="32523" y="0"/>
                  <a:pt x="76172" y="0"/>
                </a:cubicBezTo>
                <a:lnTo>
                  <a:pt x="1409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295554" y="2100873"/>
            <a:ext cx="69895" cy="84445"/>
          </a:xfrm>
          <a:custGeom>
            <a:rect b="b" l="l" r="r" t="t"/>
            <a:pathLst>
              <a:path extrusionOk="0" h="84445" w="69895">
                <a:moveTo>
                  <a:pt x="34520" y="9415"/>
                </a:moveTo>
                <a:lnTo>
                  <a:pt x="19685" y="52208"/>
                </a:lnTo>
                <a:lnTo>
                  <a:pt x="49355" y="52208"/>
                </a:lnTo>
                <a:lnTo>
                  <a:pt x="34520" y="9415"/>
                </a:lnTo>
                <a:close/>
                <a:moveTo>
                  <a:pt x="17117" y="59911"/>
                </a:moveTo>
                <a:lnTo>
                  <a:pt x="8559" y="84445"/>
                </a:lnTo>
                <a:lnTo>
                  <a:pt x="0" y="84445"/>
                </a:lnTo>
                <a:lnTo>
                  <a:pt x="29955" y="0"/>
                </a:lnTo>
                <a:lnTo>
                  <a:pt x="39655" y="0"/>
                </a:lnTo>
                <a:lnTo>
                  <a:pt x="69896" y="84445"/>
                </a:lnTo>
                <a:lnTo>
                  <a:pt x="60766" y="84445"/>
                </a:lnTo>
                <a:lnTo>
                  <a:pt x="52208" y="59911"/>
                </a:lnTo>
                <a:lnTo>
                  <a:pt x="17117" y="5991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291902" y="413620"/>
            <a:ext cx="1184231" cy="2852"/>
          </a:xfrm>
          <a:custGeom>
            <a:rect b="b" l="l" r="r" t="t"/>
            <a:pathLst>
              <a:path extrusionOk="0" h="2852" w="1184231">
                <a:moveTo>
                  <a:pt x="1184232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91902" y="413620"/>
            <a:ext cx="1184231" cy="2852"/>
          </a:xfrm>
          <a:custGeom>
            <a:rect b="b" l="l" r="r" t="t"/>
            <a:pathLst>
              <a:path extrusionOk="0" h="2852" w="1184231">
                <a:moveTo>
                  <a:pt x="1184232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291902" y="413620"/>
            <a:ext cx="1184231" cy="2852"/>
          </a:xfrm>
          <a:custGeom>
            <a:rect b="b" l="l" r="r" t="t"/>
            <a:pathLst>
              <a:path extrusionOk="0" h="2852" w="1184231">
                <a:moveTo>
                  <a:pt x="1184232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91902" y="413620"/>
            <a:ext cx="1184231" cy="2852"/>
          </a:xfrm>
          <a:custGeom>
            <a:rect b="b" l="l" r="r" t="t"/>
            <a:pathLst>
              <a:path extrusionOk="0" h="2852" w="1184231">
                <a:moveTo>
                  <a:pt x="0" y="0"/>
                </a:moveTo>
                <a:lnTo>
                  <a:pt x="118423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68" name="Google Shape;68;p15"/>
          <p:cNvGrpSpPr/>
          <p:nvPr/>
        </p:nvGrpSpPr>
        <p:grpSpPr>
          <a:xfrm>
            <a:off x="291902" y="413606"/>
            <a:ext cx="1190223" cy="1771926"/>
            <a:chOff x="291902" y="413606"/>
            <a:chExt cx="1190223" cy="1771926"/>
          </a:xfrm>
        </p:grpSpPr>
        <p:sp>
          <p:nvSpPr>
            <p:cNvPr id="69" name="Google Shape;69;p15"/>
            <p:cNvSpPr/>
            <p:nvPr/>
          </p:nvSpPr>
          <p:spPr>
            <a:xfrm>
              <a:off x="570344" y="1754747"/>
              <a:ext cx="137794" cy="267600"/>
            </a:xfrm>
            <a:custGeom>
              <a:rect b="b" l="l" r="r" t="t"/>
              <a:pathLst>
                <a:path extrusionOk="0" h="267600" w="137794">
                  <a:moveTo>
                    <a:pt x="114115" y="32808"/>
                  </a:moveTo>
                  <a:cubicBezTo>
                    <a:pt x="87298" y="32808"/>
                    <a:pt x="60196" y="47073"/>
                    <a:pt x="33664" y="63905"/>
                  </a:cubicBezTo>
                  <a:lnTo>
                    <a:pt x="33664" y="267601"/>
                  </a:lnTo>
                  <a:lnTo>
                    <a:pt x="0" y="267601"/>
                  </a:lnTo>
                  <a:lnTo>
                    <a:pt x="0" y="0"/>
                  </a:lnTo>
                  <a:lnTo>
                    <a:pt x="33664" y="0"/>
                  </a:lnTo>
                  <a:lnTo>
                    <a:pt x="33664" y="38799"/>
                  </a:lnTo>
                  <a:cubicBezTo>
                    <a:pt x="57343" y="18829"/>
                    <a:pt x="83304" y="0"/>
                    <a:pt x="114115" y="0"/>
                  </a:cubicBezTo>
                  <a:lnTo>
                    <a:pt x="137794" y="0"/>
                  </a:lnTo>
                  <a:lnTo>
                    <a:pt x="137794" y="32808"/>
                  </a:lnTo>
                  <a:lnTo>
                    <a:pt x="114115" y="328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48934" y="1755033"/>
              <a:ext cx="205122" cy="267600"/>
            </a:xfrm>
            <a:custGeom>
              <a:rect b="b" l="l" r="r" t="t"/>
              <a:pathLst>
                <a:path extrusionOk="0" h="267600" w="205122">
                  <a:moveTo>
                    <a:pt x="137794" y="0"/>
                  </a:moveTo>
                  <a:cubicBezTo>
                    <a:pt x="181443" y="0"/>
                    <a:pt x="205122" y="23679"/>
                    <a:pt x="205122" y="67328"/>
                  </a:cubicBezTo>
                  <a:lnTo>
                    <a:pt x="205122" y="83304"/>
                  </a:lnTo>
                  <a:lnTo>
                    <a:pt x="171458" y="83304"/>
                  </a:lnTo>
                  <a:lnTo>
                    <a:pt x="171458" y="65331"/>
                  </a:lnTo>
                  <a:cubicBezTo>
                    <a:pt x="171458" y="42508"/>
                    <a:pt x="159476" y="30526"/>
                    <a:pt x="136653" y="30526"/>
                  </a:cubicBezTo>
                  <a:lnTo>
                    <a:pt x="68184" y="30526"/>
                  </a:lnTo>
                  <a:cubicBezTo>
                    <a:pt x="45931" y="30526"/>
                    <a:pt x="33379" y="42508"/>
                    <a:pt x="33379" y="65331"/>
                  </a:cubicBezTo>
                  <a:lnTo>
                    <a:pt x="33379" y="202270"/>
                  </a:lnTo>
                  <a:cubicBezTo>
                    <a:pt x="33379" y="224522"/>
                    <a:pt x="45646" y="237075"/>
                    <a:pt x="68184" y="237075"/>
                  </a:cubicBezTo>
                  <a:lnTo>
                    <a:pt x="136653" y="237075"/>
                  </a:lnTo>
                  <a:cubicBezTo>
                    <a:pt x="158906" y="237075"/>
                    <a:pt x="171458" y="224807"/>
                    <a:pt x="171458" y="202270"/>
                  </a:cubicBezTo>
                  <a:lnTo>
                    <a:pt x="171458" y="184296"/>
                  </a:lnTo>
                  <a:lnTo>
                    <a:pt x="205122" y="184296"/>
                  </a:lnTo>
                  <a:lnTo>
                    <a:pt x="205122" y="200273"/>
                  </a:lnTo>
                  <a:cubicBezTo>
                    <a:pt x="205122" y="243922"/>
                    <a:pt x="181443" y="267601"/>
                    <a:pt x="137794" y="267601"/>
                  </a:cubicBezTo>
                  <a:lnTo>
                    <a:pt x="67328" y="267601"/>
                  </a:lnTo>
                  <a:cubicBezTo>
                    <a:pt x="23679" y="267601"/>
                    <a:pt x="0" y="243922"/>
                    <a:pt x="0" y="200273"/>
                  </a:cubicBezTo>
                  <a:lnTo>
                    <a:pt x="0" y="67328"/>
                  </a:lnTo>
                  <a:cubicBezTo>
                    <a:pt x="0" y="23679"/>
                    <a:pt x="23679" y="0"/>
                    <a:pt x="67328" y="0"/>
                  </a:cubicBezTo>
                  <a:lnTo>
                    <a:pt x="137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007405" y="1755033"/>
              <a:ext cx="208260" cy="267600"/>
            </a:xfrm>
            <a:custGeom>
              <a:rect b="b" l="l" r="r" t="t"/>
              <a:pathLst>
                <a:path extrusionOk="0" h="267600" w="208260">
                  <a:moveTo>
                    <a:pt x="68755" y="136653"/>
                  </a:moveTo>
                  <a:cubicBezTo>
                    <a:pt x="45931" y="136653"/>
                    <a:pt x="33949" y="148635"/>
                    <a:pt x="33949" y="171458"/>
                  </a:cubicBezTo>
                  <a:lnTo>
                    <a:pt x="33949" y="203125"/>
                  </a:lnTo>
                  <a:cubicBezTo>
                    <a:pt x="33949" y="225948"/>
                    <a:pt x="46217" y="237931"/>
                    <a:pt x="68755" y="237931"/>
                  </a:cubicBezTo>
                  <a:lnTo>
                    <a:pt x="94430" y="237931"/>
                  </a:lnTo>
                  <a:cubicBezTo>
                    <a:pt x="122103" y="237931"/>
                    <a:pt x="150062" y="223666"/>
                    <a:pt x="174882" y="206834"/>
                  </a:cubicBezTo>
                  <a:lnTo>
                    <a:pt x="174882" y="136938"/>
                  </a:lnTo>
                  <a:lnTo>
                    <a:pt x="68755" y="136938"/>
                  </a:lnTo>
                  <a:close/>
                  <a:moveTo>
                    <a:pt x="140932" y="0"/>
                  </a:moveTo>
                  <a:cubicBezTo>
                    <a:pt x="184582" y="0"/>
                    <a:pt x="208260" y="23679"/>
                    <a:pt x="208260" y="67328"/>
                  </a:cubicBezTo>
                  <a:lnTo>
                    <a:pt x="208260" y="267601"/>
                  </a:lnTo>
                  <a:lnTo>
                    <a:pt x="174597" y="267601"/>
                  </a:lnTo>
                  <a:lnTo>
                    <a:pt x="174597" y="228801"/>
                  </a:lnTo>
                  <a:cubicBezTo>
                    <a:pt x="151773" y="251054"/>
                    <a:pt x="124386" y="267601"/>
                    <a:pt x="94145" y="267601"/>
                  </a:cubicBezTo>
                  <a:lnTo>
                    <a:pt x="67328" y="267601"/>
                  </a:lnTo>
                  <a:cubicBezTo>
                    <a:pt x="23679" y="267601"/>
                    <a:pt x="0" y="243922"/>
                    <a:pt x="0" y="200273"/>
                  </a:cubicBezTo>
                  <a:lnTo>
                    <a:pt x="0" y="174597"/>
                  </a:lnTo>
                  <a:cubicBezTo>
                    <a:pt x="0" y="130947"/>
                    <a:pt x="23679" y="107268"/>
                    <a:pt x="67328" y="107268"/>
                  </a:cubicBezTo>
                  <a:lnTo>
                    <a:pt x="82734" y="107268"/>
                  </a:lnTo>
                  <a:cubicBezTo>
                    <a:pt x="106983" y="107268"/>
                    <a:pt x="137224" y="110692"/>
                    <a:pt x="174597" y="116683"/>
                  </a:cubicBezTo>
                  <a:lnTo>
                    <a:pt x="174597" y="64761"/>
                  </a:lnTo>
                  <a:cubicBezTo>
                    <a:pt x="174597" y="41937"/>
                    <a:pt x="162614" y="29955"/>
                    <a:pt x="139791" y="29955"/>
                  </a:cubicBezTo>
                  <a:lnTo>
                    <a:pt x="77313" y="29955"/>
                  </a:lnTo>
                  <a:cubicBezTo>
                    <a:pt x="55061" y="29955"/>
                    <a:pt x="42508" y="41937"/>
                    <a:pt x="42508" y="64761"/>
                  </a:cubicBezTo>
                  <a:lnTo>
                    <a:pt x="42508" y="72178"/>
                  </a:lnTo>
                  <a:lnTo>
                    <a:pt x="8844" y="72178"/>
                  </a:lnTo>
                  <a:lnTo>
                    <a:pt x="8844" y="67613"/>
                  </a:lnTo>
                  <a:cubicBezTo>
                    <a:pt x="8844" y="23964"/>
                    <a:pt x="32523" y="285"/>
                    <a:pt x="76172" y="285"/>
                  </a:cubicBezTo>
                  <a:lnTo>
                    <a:pt x="140932" y="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279000" y="1755033"/>
              <a:ext cx="203125" cy="267600"/>
            </a:xfrm>
            <a:custGeom>
              <a:rect b="b" l="l" r="r" t="t"/>
              <a:pathLst>
                <a:path extrusionOk="0" h="267600" w="203125">
                  <a:moveTo>
                    <a:pt x="164041" y="64475"/>
                  </a:moveTo>
                  <a:cubicBezTo>
                    <a:pt x="164041" y="41652"/>
                    <a:pt x="152059" y="29670"/>
                    <a:pt x="129236" y="29670"/>
                  </a:cubicBezTo>
                  <a:lnTo>
                    <a:pt x="71607" y="29670"/>
                  </a:lnTo>
                  <a:cubicBezTo>
                    <a:pt x="48784" y="29670"/>
                    <a:pt x="36802" y="41652"/>
                    <a:pt x="36802" y="64475"/>
                  </a:cubicBezTo>
                  <a:lnTo>
                    <a:pt x="36802" y="79881"/>
                  </a:lnTo>
                  <a:cubicBezTo>
                    <a:pt x="36802" y="99280"/>
                    <a:pt x="46787" y="104130"/>
                    <a:pt x="67613" y="107554"/>
                  </a:cubicBezTo>
                  <a:lnTo>
                    <a:pt x="145497" y="120392"/>
                  </a:lnTo>
                  <a:cubicBezTo>
                    <a:pt x="184296" y="126953"/>
                    <a:pt x="203125" y="142644"/>
                    <a:pt x="203125" y="178020"/>
                  </a:cubicBezTo>
                  <a:lnTo>
                    <a:pt x="203125" y="200273"/>
                  </a:lnTo>
                  <a:cubicBezTo>
                    <a:pt x="203125" y="243922"/>
                    <a:pt x="179446" y="267601"/>
                    <a:pt x="135797" y="267601"/>
                  </a:cubicBezTo>
                  <a:lnTo>
                    <a:pt x="67328" y="267601"/>
                  </a:lnTo>
                  <a:cubicBezTo>
                    <a:pt x="23679" y="267601"/>
                    <a:pt x="0" y="243922"/>
                    <a:pt x="0" y="200273"/>
                  </a:cubicBezTo>
                  <a:lnTo>
                    <a:pt x="0" y="186864"/>
                  </a:lnTo>
                  <a:lnTo>
                    <a:pt x="32523" y="186864"/>
                  </a:lnTo>
                  <a:lnTo>
                    <a:pt x="32523" y="203125"/>
                  </a:lnTo>
                  <a:cubicBezTo>
                    <a:pt x="32523" y="225378"/>
                    <a:pt x="44790" y="237931"/>
                    <a:pt x="67328" y="237931"/>
                  </a:cubicBezTo>
                  <a:lnTo>
                    <a:pt x="134656" y="237931"/>
                  </a:lnTo>
                  <a:cubicBezTo>
                    <a:pt x="157479" y="237931"/>
                    <a:pt x="169461" y="225663"/>
                    <a:pt x="169461" y="203125"/>
                  </a:cubicBezTo>
                  <a:lnTo>
                    <a:pt x="169461" y="178305"/>
                  </a:lnTo>
                  <a:cubicBezTo>
                    <a:pt x="169461" y="158906"/>
                    <a:pt x="159476" y="154056"/>
                    <a:pt x="138650" y="150632"/>
                  </a:cubicBezTo>
                  <a:lnTo>
                    <a:pt x="60766" y="137794"/>
                  </a:lnTo>
                  <a:cubicBezTo>
                    <a:pt x="21967" y="131233"/>
                    <a:pt x="3138" y="115542"/>
                    <a:pt x="3138" y="80166"/>
                  </a:cubicBezTo>
                  <a:lnTo>
                    <a:pt x="3138" y="67328"/>
                  </a:lnTo>
                  <a:cubicBezTo>
                    <a:pt x="3138" y="23679"/>
                    <a:pt x="26817" y="0"/>
                    <a:pt x="70466" y="0"/>
                  </a:cubicBezTo>
                  <a:lnTo>
                    <a:pt x="128950" y="0"/>
                  </a:lnTo>
                  <a:cubicBezTo>
                    <a:pt x="172599" y="0"/>
                    <a:pt x="196278" y="23679"/>
                    <a:pt x="196278" y="67328"/>
                  </a:cubicBezTo>
                  <a:lnTo>
                    <a:pt x="196278" y="76172"/>
                  </a:lnTo>
                  <a:lnTo>
                    <a:pt x="163470" y="76172"/>
                  </a:lnTo>
                  <a:lnTo>
                    <a:pt x="163470" y="64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80056" y="2100802"/>
              <a:ext cx="8558" cy="84445"/>
            </a:xfrm>
            <a:custGeom>
              <a:rect b="b" l="l" r="r" t="t"/>
              <a:pathLst>
                <a:path extrusionOk="0" h="84445" w="8558">
                  <a:moveTo>
                    <a:pt x="0" y="84445"/>
                  </a:moveTo>
                  <a:lnTo>
                    <a:pt x="8559" y="84445"/>
                  </a:lnTo>
                  <a:lnTo>
                    <a:pt x="85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9111" y="2100802"/>
              <a:ext cx="52207" cy="84445"/>
            </a:xfrm>
            <a:custGeom>
              <a:rect b="b" l="l" r="r" t="t"/>
              <a:pathLst>
                <a:path extrusionOk="0" h="84445" w="52207">
                  <a:moveTo>
                    <a:pt x="0" y="0"/>
                  </a:moveTo>
                  <a:lnTo>
                    <a:pt x="52208" y="0"/>
                  </a:lnTo>
                  <a:lnTo>
                    <a:pt x="52208" y="7703"/>
                  </a:lnTo>
                  <a:lnTo>
                    <a:pt x="8559" y="7703"/>
                  </a:lnTo>
                  <a:lnTo>
                    <a:pt x="8559" y="38514"/>
                  </a:lnTo>
                  <a:lnTo>
                    <a:pt x="45361" y="38514"/>
                  </a:lnTo>
                  <a:lnTo>
                    <a:pt x="45361" y="46217"/>
                  </a:lnTo>
                  <a:lnTo>
                    <a:pt x="8559" y="46217"/>
                  </a:lnTo>
                  <a:lnTo>
                    <a:pt x="8559" y="84445"/>
                  </a:lnTo>
                  <a:lnTo>
                    <a:pt x="0" y="844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03871" y="2100517"/>
              <a:ext cx="59054" cy="84730"/>
            </a:xfrm>
            <a:custGeom>
              <a:rect b="b" l="l" r="r" t="t"/>
              <a:pathLst>
                <a:path extrusionOk="0" h="84730" w="59054">
                  <a:moveTo>
                    <a:pt x="8559" y="68755"/>
                  </a:moveTo>
                  <a:cubicBezTo>
                    <a:pt x="8559" y="74175"/>
                    <a:pt x="11412" y="77313"/>
                    <a:pt x="17117" y="77313"/>
                  </a:cubicBezTo>
                  <a:lnTo>
                    <a:pt x="42223" y="77313"/>
                  </a:lnTo>
                  <a:cubicBezTo>
                    <a:pt x="47643" y="77313"/>
                    <a:pt x="50781" y="74460"/>
                    <a:pt x="50781" y="68755"/>
                  </a:cubicBezTo>
                  <a:lnTo>
                    <a:pt x="50781" y="16547"/>
                  </a:lnTo>
                  <a:cubicBezTo>
                    <a:pt x="50781" y="11126"/>
                    <a:pt x="47928" y="7988"/>
                    <a:pt x="42223" y="7988"/>
                  </a:cubicBezTo>
                  <a:lnTo>
                    <a:pt x="17117" y="7988"/>
                  </a:lnTo>
                  <a:cubicBezTo>
                    <a:pt x="11697" y="7988"/>
                    <a:pt x="8559" y="10841"/>
                    <a:pt x="8559" y="16547"/>
                  </a:cubicBezTo>
                  <a:lnTo>
                    <a:pt x="8559" y="68755"/>
                  </a:lnTo>
                  <a:close/>
                  <a:moveTo>
                    <a:pt x="16547" y="84731"/>
                  </a:moveTo>
                  <a:cubicBezTo>
                    <a:pt x="5991" y="84731"/>
                    <a:pt x="0" y="79025"/>
                    <a:pt x="0" y="68184"/>
                  </a:cubicBezTo>
                  <a:lnTo>
                    <a:pt x="0" y="16547"/>
                  </a:lnTo>
                  <a:cubicBezTo>
                    <a:pt x="0" y="5991"/>
                    <a:pt x="5706" y="0"/>
                    <a:pt x="16547" y="0"/>
                  </a:cubicBezTo>
                  <a:lnTo>
                    <a:pt x="42508" y="0"/>
                  </a:lnTo>
                  <a:cubicBezTo>
                    <a:pt x="53064" y="0"/>
                    <a:pt x="59055" y="5706"/>
                    <a:pt x="59055" y="16547"/>
                  </a:cubicBezTo>
                  <a:lnTo>
                    <a:pt x="59055" y="68184"/>
                  </a:lnTo>
                  <a:cubicBezTo>
                    <a:pt x="59055" y="78740"/>
                    <a:pt x="53349" y="84731"/>
                    <a:pt x="42508" y="84731"/>
                  </a:cubicBezTo>
                  <a:lnTo>
                    <a:pt x="16547" y="84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83181" y="2100802"/>
              <a:ext cx="59054" cy="84730"/>
            </a:xfrm>
            <a:custGeom>
              <a:rect b="b" l="l" r="r" t="t"/>
              <a:pathLst>
                <a:path extrusionOk="0" h="84730" w="59054">
                  <a:moveTo>
                    <a:pt x="39655" y="41652"/>
                  </a:moveTo>
                  <a:cubicBezTo>
                    <a:pt x="45076" y="41652"/>
                    <a:pt x="48214" y="38799"/>
                    <a:pt x="48214" y="33093"/>
                  </a:cubicBezTo>
                  <a:lnTo>
                    <a:pt x="48214" y="15976"/>
                  </a:lnTo>
                  <a:cubicBezTo>
                    <a:pt x="48214" y="10556"/>
                    <a:pt x="45361" y="7417"/>
                    <a:pt x="39655" y="7417"/>
                  </a:cubicBezTo>
                  <a:lnTo>
                    <a:pt x="8559" y="7417"/>
                  </a:lnTo>
                  <a:lnTo>
                    <a:pt x="8559" y="41367"/>
                  </a:lnTo>
                  <a:lnTo>
                    <a:pt x="39655" y="41367"/>
                  </a:lnTo>
                  <a:close/>
                  <a:moveTo>
                    <a:pt x="49640" y="84445"/>
                  </a:moveTo>
                  <a:lnTo>
                    <a:pt x="31382" y="49355"/>
                  </a:lnTo>
                  <a:lnTo>
                    <a:pt x="8559" y="49355"/>
                  </a:lnTo>
                  <a:lnTo>
                    <a:pt x="8559" y="84445"/>
                  </a:lnTo>
                  <a:lnTo>
                    <a:pt x="0" y="84445"/>
                  </a:lnTo>
                  <a:lnTo>
                    <a:pt x="0" y="0"/>
                  </a:lnTo>
                  <a:lnTo>
                    <a:pt x="39940" y="0"/>
                  </a:lnTo>
                  <a:cubicBezTo>
                    <a:pt x="50496" y="0"/>
                    <a:pt x="56487" y="5706"/>
                    <a:pt x="56487" y="16547"/>
                  </a:cubicBezTo>
                  <a:lnTo>
                    <a:pt x="56487" y="33093"/>
                  </a:lnTo>
                  <a:cubicBezTo>
                    <a:pt x="56487" y="43649"/>
                    <a:pt x="51067" y="49355"/>
                    <a:pt x="40796" y="49640"/>
                  </a:cubicBezTo>
                  <a:lnTo>
                    <a:pt x="59055" y="84731"/>
                  </a:lnTo>
                  <a:lnTo>
                    <a:pt x="49640" y="84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88453" y="2100802"/>
              <a:ext cx="49069" cy="84445"/>
            </a:xfrm>
            <a:custGeom>
              <a:rect b="b" l="l" r="r" t="t"/>
              <a:pathLst>
                <a:path extrusionOk="0" h="84445" w="49069">
                  <a:moveTo>
                    <a:pt x="8273" y="0"/>
                  </a:moveTo>
                  <a:lnTo>
                    <a:pt x="8273" y="76742"/>
                  </a:lnTo>
                  <a:lnTo>
                    <a:pt x="49070" y="76742"/>
                  </a:lnTo>
                  <a:lnTo>
                    <a:pt x="49070" y="84445"/>
                  </a:lnTo>
                  <a:lnTo>
                    <a:pt x="0" y="84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53499" y="2100802"/>
              <a:ext cx="8273" cy="84445"/>
            </a:xfrm>
            <a:custGeom>
              <a:rect b="b" l="l" r="r" t="t"/>
              <a:pathLst>
                <a:path extrusionOk="0" h="84445" w="8273">
                  <a:moveTo>
                    <a:pt x="0" y="84445"/>
                  </a:moveTo>
                  <a:lnTo>
                    <a:pt x="8273" y="84445"/>
                  </a:lnTo>
                  <a:lnTo>
                    <a:pt x="82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84310" y="2100802"/>
              <a:ext cx="51922" cy="84445"/>
            </a:xfrm>
            <a:custGeom>
              <a:rect b="b" l="l" r="r" t="t"/>
              <a:pathLst>
                <a:path extrusionOk="0" h="84445" w="51922">
                  <a:moveTo>
                    <a:pt x="0" y="0"/>
                  </a:moveTo>
                  <a:lnTo>
                    <a:pt x="51922" y="0"/>
                  </a:lnTo>
                  <a:lnTo>
                    <a:pt x="51922" y="7703"/>
                  </a:lnTo>
                  <a:lnTo>
                    <a:pt x="8559" y="7703"/>
                  </a:lnTo>
                  <a:lnTo>
                    <a:pt x="8559" y="38514"/>
                  </a:lnTo>
                  <a:lnTo>
                    <a:pt x="45361" y="38514"/>
                  </a:lnTo>
                  <a:lnTo>
                    <a:pt x="45361" y="46217"/>
                  </a:lnTo>
                  <a:lnTo>
                    <a:pt x="8559" y="46217"/>
                  </a:lnTo>
                  <a:lnTo>
                    <a:pt x="8559" y="84445"/>
                  </a:lnTo>
                  <a:lnTo>
                    <a:pt x="0" y="844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851923" y="2100802"/>
              <a:ext cx="52207" cy="84445"/>
            </a:xfrm>
            <a:custGeom>
              <a:rect b="b" l="l" r="r" t="t"/>
              <a:pathLst>
                <a:path extrusionOk="0" h="84445" w="52207">
                  <a:moveTo>
                    <a:pt x="52208" y="0"/>
                  </a:moveTo>
                  <a:lnTo>
                    <a:pt x="52208" y="7703"/>
                  </a:lnTo>
                  <a:lnTo>
                    <a:pt x="8559" y="7703"/>
                  </a:lnTo>
                  <a:lnTo>
                    <a:pt x="8559" y="37373"/>
                  </a:lnTo>
                  <a:lnTo>
                    <a:pt x="45361" y="37373"/>
                  </a:lnTo>
                  <a:lnTo>
                    <a:pt x="45361" y="45361"/>
                  </a:lnTo>
                  <a:lnTo>
                    <a:pt x="8559" y="45361"/>
                  </a:lnTo>
                  <a:lnTo>
                    <a:pt x="8559" y="76742"/>
                  </a:lnTo>
                  <a:lnTo>
                    <a:pt x="52208" y="76742"/>
                  </a:lnTo>
                  <a:lnTo>
                    <a:pt x="52208" y="84445"/>
                  </a:lnTo>
                  <a:lnTo>
                    <a:pt x="0" y="84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946924" y="2101087"/>
              <a:ext cx="56201" cy="83874"/>
            </a:xfrm>
            <a:custGeom>
              <a:rect b="b" l="l" r="r" t="t"/>
              <a:pathLst>
                <a:path extrusionOk="0" h="83874" w="56201">
                  <a:moveTo>
                    <a:pt x="46787" y="15406"/>
                  </a:moveTo>
                  <a:cubicBezTo>
                    <a:pt x="46787" y="9985"/>
                    <a:pt x="43934" y="6847"/>
                    <a:pt x="38229" y="6847"/>
                  </a:cubicBezTo>
                  <a:lnTo>
                    <a:pt x="17688" y="6847"/>
                  </a:lnTo>
                  <a:cubicBezTo>
                    <a:pt x="12267" y="6847"/>
                    <a:pt x="9129" y="9700"/>
                    <a:pt x="9129" y="15406"/>
                  </a:cubicBezTo>
                  <a:lnTo>
                    <a:pt x="9129" y="24820"/>
                  </a:lnTo>
                  <a:cubicBezTo>
                    <a:pt x="9129" y="31097"/>
                    <a:pt x="11697" y="32808"/>
                    <a:pt x="17688" y="34235"/>
                  </a:cubicBezTo>
                  <a:lnTo>
                    <a:pt x="39370" y="39370"/>
                  </a:lnTo>
                  <a:cubicBezTo>
                    <a:pt x="48499" y="41652"/>
                    <a:pt x="56202" y="43934"/>
                    <a:pt x="56202" y="56202"/>
                  </a:cubicBezTo>
                  <a:lnTo>
                    <a:pt x="56202" y="67328"/>
                  </a:lnTo>
                  <a:cubicBezTo>
                    <a:pt x="56202" y="77884"/>
                    <a:pt x="50496" y="83875"/>
                    <a:pt x="39655" y="83875"/>
                  </a:cubicBezTo>
                  <a:lnTo>
                    <a:pt x="16547" y="83875"/>
                  </a:lnTo>
                  <a:cubicBezTo>
                    <a:pt x="5991" y="83875"/>
                    <a:pt x="0" y="78169"/>
                    <a:pt x="0" y="67328"/>
                  </a:cubicBezTo>
                  <a:lnTo>
                    <a:pt x="0" y="59055"/>
                  </a:lnTo>
                  <a:lnTo>
                    <a:pt x="8559" y="59055"/>
                  </a:lnTo>
                  <a:lnTo>
                    <a:pt x="8559" y="68184"/>
                  </a:lnTo>
                  <a:cubicBezTo>
                    <a:pt x="8559" y="73604"/>
                    <a:pt x="11412" y="76743"/>
                    <a:pt x="17117" y="76743"/>
                  </a:cubicBezTo>
                  <a:lnTo>
                    <a:pt x="39084" y="76743"/>
                  </a:lnTo>
                  <a:cubicBezTo>
                    <a:pt x="44505" y="76743"/>
                    <a:pt x="47643" y="73890"/>
                    <a:pt x="47643" y="68184"/>
                  </a:cubicBezTo>
                  <a:lnTo>
                    <a:pt x="47643" y="57628"/>
                  </a:lnTo>
                  <a:cubicBezTo>
                    <a:pt x="47643" y="51352"/>
                    <a:pt x="45076" y="49640"/>
                    <a:pt x="39084" y="48214"/>
                  </a:cubicBezTo>
                  <a:lnTo>
                    <a:pt x="17403" y="43079"/>
                  </a:lnTo>
                  <a:cubicBezTo>
                    <a:pt x="8273" y="40796"/>
                    <a:pt x="571" y="38514"/>
                    <a:pt x="571" y="26247"/>
                  </a:cubicBezTo>
                  <a:lnTo>
                    <a:pt x="571" y="16547"/>
                  </a:lnTo>
                  <a:cubicBezTo>
                    <a:pt x="571" y="5991"/>
                    <a:pt x="6276" y="0"/>
                    <a:pt x="17117" y="0"/>
                  </a:cubicBezTo>
                  <a:lnTo>
                    <a:pt x="38799" y="0"/>
                  </a:lnTo>
                  <a:cubicBezTo>
                    <a:pt x="49355" y="0"/>
                    <a:pt x="55346" y="5706"/>
                    <a:pt x="55346" y="16547"/>
                  </a:cubicBezTo>
                  <a:lnTo>
                    <a:pt x="55346" y="23964"/>
                  </a:lnTo>
                  <a:lnTo>
                    <a:pt x="46787" y="23964"/>
                  </a:lnTo>
                  <a:lnTo>
                    <a:pt x="46787" y="154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021384" y="2100517"/>
              <a:ext cx="57628" cy="84730"/>
            </a:xfrm>
            <a:custGeom>
              <a:rect b="b" l="l" r="r" t="t"/>
              <a:pathLst>
                <a:path extrusionOk="0" h="84730" w="57628">
                  <a:moveTo>
                    <a:pt x="16547" y="84731"/>
                  </a:moveTo>
                  <a:cubicBezTo>
                    <a:pt x="5991" y="84731"/>
                    <a:pt x="0" y="79025"/>
                    <a:pt x="0" y="68184"/>
                  </a:cubicBezTo>
                  <a:lnTo>
                    <a:pt x="0" y="16547"/>
                  </a:lnTo>
                  <a:cubicBezTo>
                    <a:pt x="0" y="5991"/>
                    <a:pt x="5706" y="0"/>
                    <a:pt x="16547" y="0"/>
                  </a:cubicBezTo>
                  <a:lnTo>
                    <a:pt x="41082" y="0"/>
                  </a:lnTo>
                  <a:cubicBezTo>
                    <a:pt x="51637" y="0"/>
                    <a:pt x="57628" y="5706"/>
                    <a:pt x="57628" y="16547"/>
                  </a:cubicBezTo>
                  <a:lnTo>
                    <a:pt x="57628" y="25391"/>
                  </a:lnTo>
                  <a:lnTo>
                    <a:pt x="49070" y="25391"/>
                  </a:lnTo>
                  <a:lnTo>
                    <a:pt x="49070" y="16261"/>
                  </a:lnTo>
                  <a:cubicBezTo>
                    <a:pt x="49070" y="10841"/>
                    <a:pt x="46217" y="7703"/>
                    <a:pt x="40511" y="7703"/>
                  </a:cubicBezTo>
                  <a:lnTo>
                    <a:pt x="17117" y="7703"/>
                  </a:lnTo>
                  <a:cubicBezTo>
                    <a:pt x="11697" y="7703"/>
                    <a:pt x="8559" y="10556"/>
                    <a:pt x="8559" y="16261"/>
                  </a:cubicBezTo>
                  <a:lnTo>
                    <a:pt x="8559" y="68469"/>
                  </a:lnTo>
                  <a:cubicBezTo>
                    <a:pt x="8559" y="73890"/>
                    <a:pt x="11412" y="77028"/>
                    <a:pt x="17117" y="77028"/>
                  </a:cubicBezTo>
                  <a:lnTo>
                    <a:pt x="40511" y="77028"/>
                  </a:lnTo>
                  <a:cubicBezTo>
                    <a:pt x="45931" y="77028"/>
                    <a:pt x="49070" y="74175"/>
                    <a:pt x="49070" y="68469"/>
                  </a:cubicBezTo>
                  <a:lnTo>
                    <a:pt x="49070" y="59340"/>
                  </a:lnTo>
                  <a:lnTo>
                    <a:pt x="57628" y="59340"/>
                  </a:lnTo>
                  <a:lnTo>
                    <a:pt x="57628" y="68184"/>
                  </a:lnTo>
                  <a:cubicBezTo>
                    <a:pt x="57628" y="78740"/>
                    <a:pt x="51923" y="84731"/>
                    <a:pt x="41082" y="84731"/>
                  </a:cubicBezTo>
                  <a:lnTo>
                    <a:pt x="16547" y="84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097842" y="2100802"/>
              <a:ext cx="8273" cy="84445"/>
            </a:xfrm>
            <a:custGeom>
              <a:rect b="b" l="l" r="r" t="t"/>
              <a:pathLst>
                <a:path extrusionOk="0" h="84445" w="8273">
                  <a:moveTo>
                    <a:pt x="0" y="84445"/>
                  </a:moveTo>
                  <a:lnTo>
                    <a:pt x="8273" y="84445"/>
                  </a:lnTo>
                  <a:lnTo>
                    <a:pt x="82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28653" y="2100802"/>
              <a:ext cx="51922" cy="84445"/>
            </a:xfrm>
            <a:custGeom>
              <a:rect b="b" l="l" r="r" t="t"/>
              <a:pathLst>
                <a:path extrusionOk="0" h="84445" w="51922">
                  <a:moveTo>
                    <a:pt x="51923" y="0"/>
                  </a:moveTo>
                  <a:lnTo>
                    <a:pt x="51923" y="7703"/>
                  </a:lnTo>
                  <a:lnTo>
                    <a:pt x="8559" y="7703"/>
                  </a:lnTo>
                  <a:lnTo>
                    <a:pt x="8559" y="37373"/>
                  </a:lnTo>
                  <a:lnTo>
                    <a:pt x="45076" y="37373"/>
                  </a:lnTo>
                  <a:lnTo>
                    <a:pt x="45076" y="45361"/>
                  </a:lnTo>
                  <a:lnTo>
                    <a:pt x="8559" y="45361"/>
                  </a:lnTo>
                  <a:lnTo>
                    <a:pt x="8559" y="76742"/>
                  </a:lnTo>
                  <a:lnTo>
                    <a:pt x="51923" y="76742"/>
                  </a:lnTo>
                  <a:lnTo>
                    <a:pt x="51923" y="84445"/>
                  </a:lnTo>
                  <a:lnTo>
                    <a:pt x="0" y="84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98263" y="2100802"/>
              <a:ext cx="60766" cy="84445"/>
            </a:xfrm>
            <a:custGeom>
              <a:rect b="b" l="l" r="r" t="t"/>
              <a:pathLst>
                <a:path extrusionOk="0" h="84445" w="60766">
                  <a:moveTo>
                    <a:pt x="60766" y="0"/>
                  </a:moveTo>
                  <a:lnTo>
                    <a:pt x="60766" y="84445"/>
                  </a:lnTo>
                  <a:lnTo>
                    <a:pt x="51923" y="84445"/>
                  </a:lnTo>
                  <a:lnTo>
                    <a:pt x="7703" y="11697"/>
                  </a:lnTo>
                  <a:lnTo>
                    <a:pt x="7703" y="84445"/>
                  </a:lnTo>
                  <a:lnTo>
                    <a:pt x="0" y="84445"/>
                  </a:lnTo>
                  <a:lnTo>
                    <a:pt x="0" y="0"/>
                  </a:lnTo>
                  <a:lnTo>
                    <a:pt x="9415" y="0"/>
                  </a:lnTo>
                  <a:lnTo>
                    <a:pt x="52778" y="71893"/>
                  </a:lnTo>
                  <a:lnTo>
                    <a:pt x="5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79285" y="2100517"/>
              <a:ext cx="57628" cy="84730"/>
            </a:xfrm>
            <a:custGeom>
              <a:rect b="b" l="l" r="r" t="t"/>
              <a:pathLst>
                <a:path extrusionOk="0" h="84730" w="57628">
                  <a:moveTo>
                    <a:pt x="16547" y="84731"/>
                  </a:moveTo>
                  <a:cubicBezTo>
                    <a:pt x="5991" y="84731"/>
                    <a:pt x="0" y="79025"/>
                    <a:pt x="0" y="68184"/>
                  </a:cubicBezTo>
                  <a:lnTo>
                    <a:pt x="0" y="16547"/>
                  </a:lnTo>
                  <a:cubicBezTo>
                    <a:pt x="0" y="5991"/>
                    <a:pt x="5706" y="0"/>
                    <a:pt x="16547" y="0"/>
                  </a:cubicBezTo>
                  <a:lnTo>
                    <a:pt x="41082" y="0"/>
                  </a:lnTo>
                  <a:cubicBezTo>
                    <a:pt x="51637" y="0"/>
                    <a:pt x="57628" y="5706"/>
                    <a:pt x="57628" y="16547"/>
                  </a:cubicBezTo>
                  <a:lnTo>
                    <a:pt x="57628" y="25391"/>
                  </a:lnTo>
                  <a:lnTo>
                    <a:pt x="49070" y="25391"/>
                  </a:lnTo>
                  <a:lnTo>
                    <a:pt x="49070" y="16261"/>
                  </a:lnTo>
                  <a:cubicBezTo>
                    <a:pt x="49070" y="10841"/>
                    <a:pt x="46217" y="7703"/>
                    <a:pt x="40511" y="7703"/>
                  </a:cubicBezTo>
                  <a:lnTo>
                    <a:pt x="17117" y="7703"/>
                  </a:lnTo>
                  <a:cubicBezTo>
                    <a:pt x="11697" y="7703"/>
                    <a:pt x="8559" y="10556"/>
                    <a:pt x="8559" y="16261"/>
                  </a:cubicBezTo>
                  <a:lnTo>
                    <a:pt x="8559" y="68469"/>
                  </a:lnTo>
                  <a:cubicBezTo>
                    <a:pt x="8559" y="73890"/>
                    <a:pt x="11412" y="77028"/>
                    <a:pt x="17117" y="77028"/>
                  </a:cubicBezTo>
                  <a:lnTo>
                    <a:pt x="40511" y="77028"/>
                  </a:lnTo>
                  <a:cubicBezTo>
                    <a:pt x="45931" y="77028"/>
                    <a:pt x="49070" y="74175"/>
                    <a:pt x="49070" y="68469"/>
                  </a:cubicBezTo>
                  <a:lnTo>
                    <a:pt x="49070" y="59340"/>
                  </a:lnTo>
                  <a:lnTo>
                    <a:pt x="57628" y="59340"/>
                  </a:lnTo>
                  <a:lnTo>
                    <a:pt x="57628" y="68184"/>
                  </a:lnTo>
                  <a:cubicBezTo>
                    <a:pt x="57628" y="78740"/>
                    <a:pt x="51922" y="84731"/>
                    <a:pt x="41082" y="84731"/>
                  </a:cubicBezTo>
                  <a:lnTo>
                    <a:pt x="16547" y="84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355742" y="2100802"/>
              <a:ext cx="51922" cy="84445"/>
            </a:xfrm>
            <a:custGeom>
              <a:rect b="b" l="l" r="r" t="t"/>
              <a:pathLst>
                <a:path extrusionOk="0" h="84445" w="51922">
                  <a:moveTo>
                    <a:pt x="51923" y="0"/>
                  </a:moveTo>
                  <a:lnTo>
                    <a:pt x="51923" y="7703"/>
                  </a:lnTo>
                  <a:lnTo>
                    <a:pt x="8273" y="7703"/>
                  </a:lnTo>
                  <a:lnTo>
                    <a:pt x="8273" y="37373"/>
                  </a:lnTo>
                  <a:lnTo>
                    <a:pt x="45076" y="37373"/>
                  </a:lnTo>
                  <a:lnTo>
                    <a:pt x="45076" y="45361"/>
                  </a:lnTo>
                  <a:lnTo>
                    <a:pt x="8273" y="45361"/>
                  </a:lnTo>
                  <a:lnTo>
                    <a:pt x="8273" y="76742"/>
                  </a:lnTo>
                  <a:lnTo>
                    <a:pt x="51923" y="76742"/>
                  </a:lnTo>
                  <a:lnTo>
                    <a:pt x="51923" y="84445"/>
                  </a:lnTo>
                  <a:lnTo>
                    <a:pt x="0" y="84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21644" y="2101087"/>
              <a:ext cx="56201" cy="83874"/>
            </a:xfrm>
            <a:custGeom>
              <a:rect b="b" l="l" r="r" t="t"/>
              <a:pathLst>
                <a:path extrusionOk="0" h="83874" w="56201">
                  <a:moveTo>
                    <a:pt x="46787" y="15406"/>
                  </a:moveTo>
                  <a:cubicBezTo>
                    <a:pt x="46787" y="9985"/>
                    <a:pt x="43934" y="6847"/>
                    <a:pt x="38229" y="6847"/>
                  </a:cubicBezTo>
                  <a:lnTo>
                    <a:pt x="17688" y="6847"/>
                  </a:lnTo>
                  <a:cubicBezTo>
                    <a:pt x="12267" y="6847"/>
                    <a:pt x="9129" y="9700"/>
                    <a:pt x="9129" y="15406"/>
                  </a:cubicBezTo>
                  <a:lnTo>
                    <a:pt x="9129" y="24820"/>
                  </a:lnTo>
                  <a:cubicBezTo>
                    <a:pt x="9129" y="31097"/>
                    <a:pt x="11697" y="32808"/>
                    <a:pt x="17688" y="34235"/>
                  </a:cubicBezTo>
                  <a:lnTo>
                    <a:pt x="39370" y="39370"/>
                  </a:lnTo>
                  <a:cubicBezTo>
                    <a:pt x="48499" y="41652"/>
                    <a:pt x="56202" y="43934"/>
                    <a:pt x="56202" y="56202"/>
                  </a:cubicBezTo>
                  <a:lnTo>
                    <a:pt x="56202" y="67328"/>
                  </a:lnTo>
                  <a:cubicBezTo>
                    <a:pt x="56202" y="77884"/>
                    <a:pt x="50496" y="83875"/>
                    <a:pt x="39655" y="83875"/>
                  </a:cubicBezTo>
                  <a:lnTo>
                    <a:pt x="16547" y="83875"/>
                  </a:lnTo>
                  <a:cubicBezTo>
                    <a:pt x="5991" y="83875"/>
                    <a:pt x="0" y="78169"/>
                    <a:pt x="0" y="67328"/>
                  </a:cubicBezTo>
                  <a:lnTo>
                    <a:pt x="0" y="59055"/>
                  </a:lnTo>
                  <a:lnTo>
                    <a:pt x="8559" y="59055"/>
                  </a:lnTo>
                  <a:lnTo>
                    <a:pt x="8559" y="68184"/>
                  </a:lnTo>
                  <a:cubicBezTo>
                    <a:pt x="8559" y="73604"/>
                    <a:pt x="11412" y="76743"/>
                    <a:pt x="17117" y="76743"/>
                  </a:cubicBezTo>
                  <a:lnTo>
                    <a:pt x="39084" y="76743"/>
                  </a:lnTo>
                  <a:cubicBezTo>
                    <a:pt x="44505" y="76743"/>
                    <a:pt x="47643" y="73890"/>
                    <a:pt x="47643" y="68184"/>
                  </a:cubicBezTo>
                  <a:lnTo>
                    <a:pt x="47643" y="57628"/>
                  </a:lnTo>
                  <a:cubicBezTo>
                    <a:pt x="47643" y="51352"/>
                    <a:pt x="45076" y="49640"/>
                    <a:pt x="39084" y="48214"/>
                  </a:cubicBezTo>
                  <a:lnTo>
                    <a:pt x="17403" y="43079"/>
                  </a:lnTo>
                  <a:cubicBezTo>
                    <a:pt x="8273" y="40796"/>
                    <a:pt x="571" y="38514"/>
                    <a:pt x="571" y="26247"/>
                  </a:cubicBezTo>
                  <a:lnTo>
                    <a:pt x="571" y="16547"/>
                  </a:lnTo>
                  <a:cubicBezTo>
                    <a:pt x="571" y="5991"/>
                    <a:pt x="6276" y="0"/>
                    <a:pt x="17117" y="0"/>
                  </a:cubicBezTo>
                  <a:lnTo>
                    <a:pt x="38799" y="0"/>
                  </a:lnTo>
                  <a:cubicBezTo>
                    <a:pt x="49355" y="0"/>
                    <a:pt x="55346" y="5706"/>
                    <a:pt x="55346" y="16547"/>
                  </a:cubicBezTo>
                  <a:lnTo>
                    <a:pt x="55346" y="23964"/>
                  </a:lnTo>
                  <a:lnTo>
                    <a:pt x="46787" y="23964"/>
                  </a:lnTo>
                  <a:lnTo>
                    <a:pt x="46787" y="154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91902" y="413606"/>
              <a:ext cx="1184231" cy="1184232"/>
            </a:xfrm>
            <a:custGeom>
              <a:rect b="b" l="l" r="r" t="t"/>
              <a:pathLst>
                <a:path extrusionOk="0" h="1184232" w="1184231">
                  <a:moveTo>
                    <a:pt x="0" y="419945"/>
                  </a:moveTo>
                  <a:lnTo>
                    <a:pt x="0" y="1184232"/>
                  </a:lnTo>
                  <a:lnTo>
                    <a:pt x="1184232" y="1184232"/>
                  </a:lnTo>
                  <a:lnTo>
                    <a:pt x="1184232" y="0"/>
                  </a:lnTo>
                  <a:close/>
                </a:path>
              </a:pathLst>
            </a:custGeom>
            <a:solidFill>
              <a:srgbClr val="272C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91902" y="565950"/>
              <a:ext cx="754872" cy="267600"/>
            </a:xfrm>
            <a:custGeom>
              <a:rect b="b" l="l" r="r" t="t"/>
              <a:pathLst>
                <a:path extrusionOk="0" h="267600" w="754872">
                  <a:moveTo>
                    <a:pt x="0" y="267601"/>
                  </a:moveTo>
                  <a:lnTo>
                    <a:pt x="7548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046775" y="413606"/>
              <a:ext cx="429358" cy="152058"/>
            </a:xfrm>
            <a:custGeom>
              <a:rect b="b" l="l" r="r" t="t"/>
              <a:pathLst>
                <a:path extrusionOk="0" h="152058" w="429358">
                  <a:moveTo>
                    <a:pt x="0" y="152059"/>
                  </a:moveTo>
                  <a:lnTo>
                    <a:pt x="4293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046775" y="413606"/>
              <a:ext cx="429358" cy="152058"/>
            </a:xfrm>
            <a:custGeom>
              <a:rect b="b" l="l" r="r" t="t"/>
              <a:pathLst>
                <a:path extrusionOk="0" h="152058" w="429358">
                  <a:moveTo>
                    <a:pt x="0" y="152059"/>
                  </a:moveTo>
                  <a:lnTo>
                    <a:pt x="4293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91902" y="413606"/>
              <a:ext cx="754872" cy="419944"/>
            </a:xfrm>
            <a:custGeom>
              <a:rect b="b" l="l" r="r" t="t"/>
              <a:pathLst>
                <a:path extrusionOk="0" h="419944" w="754872">
                  <a:moveTo>
                    <a:pt x="0" y="0"/>
                  </a:moveTo>
                  <a:lnTo>
                    <a:pt x="0" y="419945"/>
                  </a:lnTo>
                  <a:lnTo>
                    <a:pt x="754873" y="152059"/>
                  </a:lnTo>
                </a:path>
              </a:pathLst>
            </a:custGeom>
            <a:solidFill>
              <a:srgbClr val="223A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91902" y="413606"/>
              <a:ext cx="754872" cy="152344"/>
            </a:xfrm>
            <a:custGeom>
              <a:rect b="b" l="l" r="r" t="t"/>
              <a:pathLst>
                <a:path extrusionOk="0" h="152344" w="754872">
                  <a:moveTo>
                    <a:pt x="0" y="0"/>
                  </a:moveTo>
                  <a:lnTo>
                    <a:pt x="754873" y="1523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91902" y="413606"/>
              <a:ext cx="754872" cy="152344"/>
            </a:xfrm>
            <a:custGeom>
              <a:rect b="b" l="l" r="r" t="t"/>
              <a:pathLst>
                <a:path extrusionOk="0" h="152344" w="754872">
                  <a:moveTo>
                    <a:pt x="0" y="0"/>
                  </a:moveTo>
                  <a:lnTo>
                    <a:pt x="754873" y="1523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046775" y="413606"/>
              <a:ext cx="429358" cy="238786"/>
            </a:xfrm>
            <a:custGeom>
              <a:rect b="b" l="l" r="r" t="t"/>
              <a:pathLst>
                <a:path extrusionOk="0" h="238786" w="429358">
                  <a:moveTo>
                    <a:pt x="0" y="152059"/>
                  </a:moveTo>
                  <a:lnTo>
                    <a:pt x="429359" y="238786"/>
                  </a:lnTo>
                  <a:lnTo>
                    <a:pt x="4293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046775" y="413606"/>
              <a:ext cx="429358" cy="238786"/>
            </a:xfrm>
            <a:custGeom>
              <a:rect b="b" l="l" r="r" t="t"/>
              <a:pathLst>
                <a:path extrusionOk="0" h="238786" w="429358">
                  <a:moveTo>
                    <a:pt x="0" y="152059"/>
                  </a:moveTo>
                  <a:lnTo>
                    <a:pt x="429359" y="238786"/>
                  </a:lnTo>
                  <a:lnTo>
                    <a:pt x="429359" y="0"/>
                  </a:lnTo>
                  <a:close/>
                </a:path>
              </a:pathLst>
            </a:custGeom>
            <a:solidFill>
              <a:srgbClr val="213B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1902" y="413606"/>
              <a:ext cx="1184231" cy="152058"/>
            </a:xfrm>
            <a:custGeom>
              <a:rect b="b" l="l" r="r" t="t"/>
              <a:pathLst>
                <a:path extrusionOk="0" h="152058" w="1184231">
                  <a:moveTo>
                    <a:pt x="754873" y="152059"/>
                  </a:moveTo>
                  <a:lnTo>
                    <a:pt x="11842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4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11289" y="860368"/>
              <a:ext cx="44219" cy="21111"/>
            </a:xfrm>
            <a:custGeom>
              <a:rect b="b" l="l" r="r" t="t"/>
              <a:pathLst>
                <a:path extrusionOk="0" h="21111" w="44219">
                  <a:moveTo>
                    <a:pt x="0" y="21111"/>
                  </a:moveTo>
                  <a:lnTo>
                    <a:pt x="44220" y="17403"/>
                  </a:lnTo>
                  <a:lnTo>
                    <a:pt x="25961" y="0"/>
                  </a:lnTo>
                  <a:lnTo>
                    <a:pt x="8844" y="285"/>
                  </a:lnTo>
                  <a:close/>
                </a:path>
              </a:pathLst>
            </a:custGeom>
            <a:solidFill>
              <a:srgbClr val="3D83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42807" y="895459"/>
              <a:ext cx="166608" cy="26246"/>
            </a:xfrm>
            <a:custGeom>
              <a:rect b="b" l="l" r="r" t="t"/>
              <a:pathLst>
                <a:path extrusionOk="0" h="26246" w="166608">
                  <a:moveTo>
                    <a:pt x="125242" y="23108"/>
                  </a:moveTo>
                  <a:lnTo>
                    <a:pt x="0" y="0"/>
                  </a:lnTo>
                  <a:cubicBezTo>
                    <a:pt x="81592" y="10841"/>
                    <a:pt x="133230" y="2853"/>
                    <a:pt x="133230" y="2853"/>
                  </a:cubicBezTo>
                  <a:lnTo>
                    <a:pt x="166608" y="26247"/>
                  </a:lnTo>
                  <a:lnTo>
                    <a:pt x="125242" y="23108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76322" y="898311"/>
              <a:ext cx="71892" cy="27387"/>
            </a:xfrm>
            <a:custGeom>
              <a:rect b="b" l="l" r="r" t="t"/>
              <a:pathLst>
                <a:path extrusionOk="0" h="27387" w="71892">
                  <a:moveTo>
                    <a:pt x="71893" y="27388"/>
                  </a:moveTo>
                  <a:lnTo>
                    <a:pt x="33379" y="23394"/>
                  </a:lnTo>
                  <a:lnTo>
                    <a:pt x="0" y="0"/>
                  </a:lnTo>
                  <a:cubicBezTo>
                    <a:pt x="14835" y="1997"/>
                    <a:pt x="71893" y="27388"/>
                    <a:pt x="71893" y="27388"/>
                  </a:cubicBezTo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27414" y="895459"/>
              <a:ext cx="215392" cy="193425"/>
            </a:xfrm>
            <a:custGeom>
              <a:rect b="b" l="l" r="r" t="t"/>
              <a:pathLst>
                <a:path extrusionOk="0" h="193425" w="215392">
                  <a:moveTo>
                    <a:pt x="148635" y="161759"/>
                  </a:moveTo>
                  <a:lnTo>
                    <a:pt x="62763" y="193426"/>
                  </a:lnTo>
                  <a:lnTo>
                    <a:pt x="0" y="49640"/>
                  </a:lnTo>
                  <a:lnTo>
                    <a:pt x="215393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42683" y="945099"/>
              <a:ext cx="120106" cy="91862"/>
            </a:xfrm>
            <a:custGeom>
              <a:rect b="b" l="l" r="r" t="t"/>
              <a:pathLst>
                <a:path extrusionOk="0" h="91862" w="120106">
                  <a:moveTo>
                    <a:pt x="11982" y="91863"/>
                  </a:moveTo>
                  <a:lnTo>
                    <a:pt x="120106" y="81022"/>
                  </a:lnTo>
                  <a:lnTo>
                    <a:pt x="84731" y="0"/>
                  </a:lnTo>
                  <a:lnTo>
                    <a:pt x="0" y="44505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54666" y="1028403"/>
              <a:ext cx="86442" cy="19970"/>
            </a:xfrm>
            <a:custGeom>
              <a:rect b="b" l="l" r="r" t="t"/>
              <a:pathLst>
                <a:path extrusionOk="0" h="19970" w="86442">
                  <a:moveTo>
                    <a:pt x="22252" y="19970"/>
                  </a:moveTo>
                  <a:lnTo>
                    <a:pt x="86442" y="0"/>
                  </a:lnTo>
                  <a:lnTo>
                    <a:pt x="0" y="8559"/>
                  </a:lnTo>
                  <a:close/>
                </a:path>
              </a:pathLst>
            </a:custGeom>
            <a:solidFill>
              <a:srgbClr val="3D83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76918" y="1026121"/>
              <a:ext cx="104130" cy="42222"/>
            </a:xfrm>
            <a:custGeom>
              <a:rect b="b" l="l" r="r" t="t"/>
              <a:pathLst>
                <a:path extrusionOk="0" h="42222" w="104130">
                  <a:moveTo>
                    <a:pt x="14835" y="42223"/>
                  </a:moveTo>
                  <a:lnTo>
                    <a:pt x="104130" y="42223"/>
                  </a:lnTo>
                  <a:lnTo>
                    <a:pt x="85872" y="0"/>
                  </a:lnTo>
                  <a:lnTo>
                    <a:pt x="64190" y="2282"/>
                  </a:lnTo>
                  <a:lnTo>
                    <a:pt x="0" y="22253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27414" y="876059"/>
              <a:ext cx="147208" cy="69039"/>
            </a:xfrm>
            <a:custGeom>
              <a:rect b="b" l="l" r="r" t="t"/>
              <a:pathLst>
                <a:path extrusionOk="0" h="69039" w="147208">
                  <a:moveTo>
                    <a:pt x="0" y="69040"/>
                  </a:moveTo>
                  <a:lnTo>
                    <a:pt x="147209" y="0"/>
                  </a:lnTo>
                  <a:lnTo>
                    <a:pt x="65046" y="7132"/>
                  </a:lnTo>
                  <a:lnTo>
                    <a:pt x="5991" y="34520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27414" y="876059"/>
              <a:ext cx="215392" cy="69039"/>
            </a:xfrm>
            <a:custGeom>
              <a:rect b="b" l="l" r="r" t="t"/>
              <a:pathLst>
                <a:path extrusionOk="0" h="69039" w="215392">
                  <a:moveTo>
                    <a:pt x="0" y="69040"/>
                  </a:moveTo>
                  <a:lnTo>
                    <a:pt x="147209" y="0"/>
                  </a:lnTo>
                  <a:lnTo>
                    <a:pt x="215393" y="1940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60073" y="1057217"/>
              <a:ext cx="97283" cy="155767"/>
            </a:xfrm>
            <a:custGeom>
              <a:rect b="b" l="l" r="r" t="t"/>
              <a:pathLst>
                <a:path extrusionOk="0" h="155767" w="97283">
                  <a:moveTo>
                    <a:pt x="97283" y="155768"/>
                  </a:moveTo>
                  <a:lnTo>
                    <a:pt x="61908" y="27102"/>
                  </a:lnTo>
                  <a:lnTo>
                    <a:pt x="15976" y="0"/>
                  </a:lnTo>
                  <a:lnTo>
                    <a:pt x="0" y="38229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90178" y="1057217"/>
              <a:ext cx="85871" cy="38228"/>
            </a:xfrm>
            <a:custGeom>
              <a:rect b="b" l="l" r="r" t="t"/>
              <a:pathLst>
                <a:path extrusionOk="0" h="38228" w="85871">
                  <a:moveTo>
                    <a:pt x="69896" y="38229"/>
                  </a:moveTo>
                  <a:lnTo>
                    <a:pt x="85872" y="0"/>
                  </a:lnTo>
                  <a:lnTo>
                    <a:pt x="0" y="31667"/>
                  </a:lnTo>
                  <a:close/>
                </a:path>
              </a:pathLst>
            </a:custGeom>
            <a:solidFill>
              <a:srgbClr val="3D83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76049" y="895459"/>
              <a:ext cx="326369" cy="161758"/>
            </a:xfrm>
            <a:custGeom>
              <a:rect b="b" l="l" r="r" t="t"/>
              <a:pathLst>
                <a:path extrusionOk="0" h="161758" w="326369">
                  <a:moveTo>
                    <a:pt x="0" y="161759"/>
                  </a:moveTo>
                  <a:lnTo>
                    <a:pt x="97854" y="80737"/>
                  </a:lnTo>
                  <a:lnTo>
                    <a:pt x="319523" y="60766"/>
                  </a:lnTo>
                  <a:lnTo>
                    <a:pt x="326370" y="33379"/>
                  </a:lnTo>
                  <a:lnTo>
                    <a:pt x="191999" y="23108"/>
                  </a:lnTo>
                  <a:lnTo>
                    <a:pt x="66757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050769" y="944813"/>
              <a:ext cx="118394" cy="89865"/>
            </a:xfrm>
            <a:custGeom>
              <a:rect b="b" l="l" r="r" t="t"/>
              <a:pathLst>
                <a:path extrusionOk="0" h="89865" w="118394">
                  <a:moveTo>
                    <a:pt x="89295" y="89866"/>
                  </a:moveTo>
                  <a:lnTo>
                    <a:pt x="0" y="46787"/>
                  </a:lnTo>
                  <a:lnTo>
                    <a:pt x="118395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180290" y="933687"/>
              <a:ext cx="102418" cy="172314"/>
            </a:xfrm>
            <a:custGeom>
              <a:rect b="b" l="l" r="r" t="t"/>
              <a:pathLst>
                <a:path extrusionOk="0" h="172314" w="102418">
                  <a:moveTo>
                    <a:pt x="102418" y="172314"/>
                  </a:moveTo>
                  <a:lnTo>
                    <a:pt x="0" y="0"/>
                  </a:lnTo>
                  <a:cubicBezTo>
                    <a:pt x="0" y="0"/>
                    <a:pt x="75316" y="42508"/>
                    <a:pt x="93860" y="81307"/>
                  </a:cubicBezTo>
                  <a:lnTo>
                    <a:pt x="102418" y="172314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274150" y="1014994"/>
              <a:ext cx="31952" cy="91006"/>
            </a:xfrm>
            <a:custGeom>
              <a:rect b="b" l="l" r="r" t="t"/>
              <a:pathLst>
                <a:path extrusionOk="0" h="91006" w="31952">
                  <a:moveTo>
                    <a:pt x="31952" y="75601"/>
                  </a:moveTo>
                  <a:lnTo>
                    <a:pt x="0" y="0"/>
                  </a:lnTo>
                  <a:lnTo>
                    <a:pt x="8559" y="91007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895572" y="918325"/>
              <a:ext cx="387136" cy="245019"/>
            </a:xfrm>
            <a:custGeom>
              <a:rect b="b" l="l" r="r" t="t"/>
              <a:pathLst>
                <a:path extrusionOk="0" h="245019" w="387136">
                  <a:moveTo>
                    <a:pt x="266459" y="7374"/>
                  </a:moveTo>
                  <a:cubicBezTo>
                    <a:pt x="202269" y="-10884"/>
                    <a:pt x="6847" y="10512"/>
                    <a:pt x="6847" y="10512"/>
                  </a:cubicBezTo>
                  <a:lnTo>
                    <a:pt x="0" y="37615"/>
                  </a:lnTo>
                  <a:lnTo>
                    <a:pt x="161758" y="107796"/>
                  </a:lnTo>
                  <a:lnTo>
                    <a:pt x="244492" y="116354"/>
                  </a:lnTo>
                  <a:lnTo>
                    <a:pt x="369734" y="245019"/>
                  </a:lnTo>
                  <a:lnTo>
                    <a:pt x="387136" y="187676"/>
                  </a:lnTo>
                  <a:cubicBezTo>
                    <a:pt x="387136" y="187676"/>
                    <a:pt x="351190" y="31338"/>
                    <a:pt x="266459" y="7374"/>
                  </a:cubicBezTo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1981" y="976195"/>
              <a:ext cx="182299" cy="250768"/>
            </a:xfrm>
            <a:custGeom>
              <a:rect b="b" l="l" r="r" t="t"/>
              <a:pathLst>
                <a:path extrusionOk="0" h="250768" w="182299">
                  <a:moveTo>
                    <a:pt x="51922" y="0"/>
                  </a:moveTo>
                  <a:lnTo>
                    <a:pt x="0" y="108124"/>
                  </a:lnTo>
                  <a:lnTo>
                    <a:pt x="178876" y="250769"/>
                  </a:lnTo>
                  <a:lnTo>
                    <a:pt x="182299" y="208831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621981" y="1084319"/>
              <a:ext cx="178875" cy="180017"/>
            </a:xfrm>
            <a:custGeom>
              <a:rect b="b" l="l" r="r" t="t"/>
              <a:pathLst>
                <a:path extrusionOk="0" h="180017" w="178875">
                  <a:moveTo>
                    <a:pt x="43934" y="180017"/>
                  </a:moveTo>
                  <a:lnTo>
                    <a:pt x="35376" y="128665"/>
                  </a:lnTo>
                  <a:lnTo>
                    <a:pt x="0" y="0"/>
                  </a:lnTo>
                  <a:lnTo>
                    <a:pt x="178876" y="142644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00857" y="1226964"/>
              <a:ext cx="110977" cy="104415"/>
            </a:xfrm>
            <a:custGeom>
              <a:rect b="b" l="l" r="r" t="t"/>
              <a:pathLst>
                <a:path extrusionOk="0" h="104415" w="110977">
                  <a:moveTo>
                    <a:pt x="110977" y="19685"/>
                  </a:moveTo>
                  <a:lnTo>
                    <a:pt x="63334" y="23679"/>
                  </a:lnTo>
                  <a:lnTo>
                    <a:pt x="0" y="0"/>
                  </a:lnTo>
                  <a:lnTo>
                    <a:pt x="22823" y="25391"/>
                  </a:lnTo>
                  <a:lnTo>
                    <a:pt x="106413" y="104416"/>
                  </a:lnTo>
                  <a:lnTo>
                    <a:pt x="98424" y="44505"/>
                  </a:lnTo>
                  <a:close/>
                </a:path>
              </a:pathLst>
            </a:custGeom>
            <a:solidFill>
              <a:srgbClr val="2B39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784595" y="1226964"/>
              <a:ext cx="122673" cy="174596"/>
            </a:xfrm>
            <a:custGeom>
              <a:rect b="b" l="l" r="r" t="t"/>
              <a:pathLst>
                <a:path extrusionOk="0" h="174596" w="122673">
                  <a:moveTo>
                    <a:pt x="31096" y="124386"/>
                  </a:moveTo>
                  <a:lnTo>
                    <a:pt x="0" y="47358"/>
                  </a:lnTo>
                  <a:lnTo>
                    <a:pt x="14264" y="25391"/>
                  </a:lnTo>
                  <a:lnTo>
                    <a:pt x="16261" y="0"/>
                  </a:lnTo>
                  <a:lnTo>
                    <a:pt x="39084" y="25391"/>
                  </a:lnTo>
                  <a:lnTo>
                    <a:pt x="122674" y="104416"/>
                  </a:lnTo>
                  <a:lnTo>
                    <a:pt x="39084" y="174597"/>
                  </a:lnTo>
                  <a:close/>
                </a:path>
              </a:pathLst>
            </a:custGeom>
            <a:solidFill>
              <a:srgbClr val="2E49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23680" y="1331379"/>
              <a:ext cx="83589" cy="117824"/>
            </a:xfrm>
            <a:custGeom>
              <a:rect b="b" l="l" r="r" t="t"/>
              <a:pathLst>
                <a:path extrusionOk="0" h="117824" w="83589">
                  <a:moveTo>
                    <a:pt x="65616" y="117824"/>
                  </a:moveTo>
                  <a:lnTo>
                    <a:pt x="83589" y="100707"/>
                  </a:lnTo>
                  <a:lnTo>
                    <a:pt x="79595" y="61052"/>
                  </a:lnTo>
                  <a:lnTo>
                    <a:pt x="83589" y="0"/>
                  </a:lnTo>
                  <a:lnTo>
                    <a:pt x="0" y="70181"/>
                  </a:lnTo>
                  <a:close/>
                </a:path>
              </a:pathLst>
            </a:custGeom>
            <a:solidFill>
              <a:srgbClr val="3157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60916" y="1401560"/>
              <a:ext cx="128379" cy="47643"/>
            </a:xfrm>
            <a:custGeom>
              <a:rect b="b" l="l" r="r" t="t"/>
              <a:pathLst>
                <a:path extrusionOk="0" h="47643" w="128379">
                  <a:moveTo>
                    <a:pt x="62763" y="0"/>
                  </a:moveTo>
                  <a:lnTo>
                    <a:pt x="45076" y="14835"/>
                  </a:lnTo>
                  <a:lnTo>
                    <a:pt x="11126" y="28244"/>
                  </a:lnTo>
                  <a:lnTo>
                    <a:pt x="0" y="37373"/>
                  </a:lnTo>
                  <a:lnTo>
                    <a:pt x="6562" y="47643"/>
                  </a:lnTo>
                  <a:lnTo>
                    <a:pt x="128380" y="47643"/>
                  </a:lnTo>
                  <a:close/>
                </a:path>
              </a:pathLst>
            </a:custGeom>
            <a:solidFill>
              <a:srgbClr val="366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205681" y="1212985"/>
              <a:ext cx="146067" cy="152629"/>
            </a:xfrm>
            <a:custGeom>
              <a:rect b="b" l="l" r="r" t="t"/>
              <a:pathLst>
                <a:path extrusionOk="0" h="152629" w="146067">
                  <a:moveTo>
                    <a:pt x="4565" y="48784"/>
                  </a:moveTo>
                  <a:lnTo>
                    <a:pt x="0" y="67328"/>
                  </a:lnTo>
                  <a:lnTo>
                    <a:pt x="75316" y="102419"/>
                  </a:lnTo>
                  <a:lnTo>
                    <a:pt x="119536" y="152629"/>
                  </a:lnTo>
                  <a:lnTo>
                    <a:pt x="146068" y="53634"/>
                  </a:lnTo>
                  <a:lnTo>
                    <a:pt x="109836" y="0"/>
                  </a:lnTo>
                  <a:close/>
                </a:path>
              </a:pathLst>
            </a:custGeom>
            <a:solidFill>
              <a:srgbClr val="2E49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65915" y="1226964"/>
              <a:ext cx="134941" cy="171743"/>
            </a:xfrm>
            <a:custGeom>
              <a:rect b="b" l="l" r="r" t="t"/>
              <a:pathLst>
                <a:path extrusionOk="0" h="171743" w="134941">
                  <a:moveTo>
                    <a:pt x="65616" y="19114"/>
                  </a:moveTo>
                  <a:lnTo>
                    <a:pt x="0" y="37373"/>
                  </a:lnTo>
                  <a:lnTo>
                    <a:pt x="15691" y="171744"/>
                  </a:lnTo>
                  <a:lnTo>
                    <a:pt x="82448" y="110692"/>
                  </a:lnTo>
                  <a:lnTo>
                    <a:pt x="118680" y="47358"/>
                  </a:lnTo>
                  <a:lnTo>
                    <a:pt x="132944" y="25391"/>
                  </a:lnTo>
                  <a:lnTo>
                    <a:pt x="134941" y="0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09143" y="1264336"/>
              <a:ext cx="72463" cy="134370"/>
            </a:xfrm>
            <a:custGeom>
              <a:rect b="b" l="l" r="r" t="t"/>
              <a:pathLst>
                <a:path extrusionOk="0" h="134370" w="72463">
                  <a:moveTo>
                    <a:pt x="0" y="119251"/>
                  </a:moveTo>
                  <a:lnTo>
                    <a:pt x="32238" y="79595"/>
                  </a:lnTo>
                  <a:lnTo>
                    <a:pt x="56772" y="0"/>
                  </a:lnTo>
                  <a:lnTo>
                    <a:pt x="72463" y="134371"/>
                  </a:lnTo>
                  <a:close/>
                </a:path>
              </a:pathLst>
            </a:custGeom>
            <a:solidFill>
              <a:srgbClr val="46AE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09143" y="1383587"/>
              <a:ext cx="72463" cy="65616"/>
            </a:xfrm>
            <a:custGeom>
              <a:rect b="b" l="l" r="r" t="t"/>
              <a:pathLst>
                <a:path extrusionOk="0" h="65616" w="72463">
                  <a:moveTo>
                    <a:pt x="72463" y="15120"/>
                  </a:moveTo>
                  <a:lnTo>
                    <a:pt x="42508" y="65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69773" y="1383587"/>
              <a:ext cx="81877" cy="65616"/>
            </a:xfrm>
            <a:custGeom>
              <a:rect b="b" l="l" r="r" t="t"/>
              <a:pathLst>
                <a:path extrusionOk="0" h="65616" w="81877">
                  <a:moveTo>
                    <a:pt x="39370" y="0"/>
                  </a:moveTo>
                  <a:lnTo>
                    <a:pt x="15120" y="23679"/>
                  </a:lnTo>
                  <a:lnTo>
                    <a:pt x="0" y="65616"/>
                  </a:lnTo>
                  <a:lnTo>
                    <a:pt x="81878" y="65616"/>
                  </a:lnTo>
                  <a:close/>
                </a:path>
              </a:pathLst>
            </a:custGeom>
            <a:solidFill>
              <a:srgbClr val="3F9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26409" y="1407266"/>
              <a:ext cx="58484" cy="41937"/>
            </a:xfrm>
            <a:custGeom>
              <a:rect b="b" l="l" r="r" t="t"/>
              <a:pathLst>
                <a:path extrusionOk="0" h="41937" w="58484">
                  <a:moveTo>
                    <a:pt x="43364" y="41937"/>
                  </a:moveTo>
                  <a:lnTo>
                    <a:pt x="12267" y="41937"/>
                  </a:lnTo>
                  <a:lnTo>
                    <a:pt x="0" y="33664"/>
                  </a:lnTo>
                  <a:lnTo>
                    <a:pt x="5135" y="22252"/>
                  </a:lnTo>
                  <a:lnTo>
                    <a:pt x="58484" y="0"/>
                  </a:lnTo>
                  <a:close/>
                </a:path>
              </a:pathLst>
            </a:custGeom>
            <a:solidFill>
              <a:srgbClr val="3D83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035078" y="1146798"/>
              <a:ext cx="151488" cy="88154"/>
            </a:xfrm>
            <a:custGeom>
              <a:rect b="b" l="l" r="r" t="t"/>
              <a:pathLst>
                <a:path extrusionOk="0" h="88154" w="151488">
                  <a:moveTo>
                    <a:pt x="151488" y="75887"/>
                  </a:moveTo>
                  <a:lnTo>
                    <a:pt x="12267" y="88154"/>
                  </a:lnTo>
                  <a:lnTo>
                    <a:pt x="0" y="33949"/>
                  </a:lnTo>
                  <a:lnTo>
                    <a:pt x="60481" y="0"/>
                  </a:lnTo>
                  <a:close/>
                </a:path>
              </a:pathLst>
            </a:custGeom>
            <a:solidFill>
              <a:srgbClr val="46AE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047346" y="1222684"/>
              <a:ext cx="166893" cy="108980"/>
            </a:xfrm>
            <a:custGeom>
              <a:rect b="b" l="l" r="r" t="t"/>
              <a:pathLst>
                <a:path extrusionOk="0" h="108980" w="166893">
                  <a:moveTo>
                    <a:pt x="139221" y="0"/>
                  </a:moveTo>
                  <a:lnTo>
                    <a:pt x="0" y="12267"/>
                  </a:lnTo>
                  <a:lnTo>
                    <a:pt x="16547" y="39085"/>
                  </a:lnTo>
                  <a:lnTo>
                    <a:pt x="44220" y="108980"/>
                  </a:lnTo>
                  <a:lnTo>
                    <a:pt x="166894" y="23108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095559" y="1034679"/>
              <a:ext cx="169746" cy="211113"/>
            </a:xfrm>
            <a:custGeom>
              <a:rect b="b" l="l" r="r" t="t"/>
              <a:pathLst>
                <a:path extrusionOk="0" h="211113" w="169746">
                  <a:moveTo>
                    <a:pt x="169747" y="128665"/>
                  </a:moveTo>
                  <a:lnTo>
                    <a:pt x="118680" y="211113"/>
                  </a:lnTo>
                  <a:lnTo>
                    <a:pt x="0" y="112118"/>
                  </a:lnTo>
                  <a:lnTo>
                    <a:pt x="44505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210245" y="1106001"/>
              <a:ext cx="105271" cy="155767"/>
            </a:xfrm>
            <a:custGeom>
              <a:rect b="b" l="l" r="r" t="t"/>
              <a:pathLst>
                <a:path extrusionOk="0" h="155767" w="105271">
                  <a:moveTo>
                    <a:pt x="55061" y="57343"/>
                  </a:moveTo>
                  <a:lnTo>
                    <a:pt x="3994" y="139791"/>
                  </a:lnTo>
                  <a:lnTo>
                    <a:pt x="0" y="155768"/>
                  </a:lnTo>
                  <a:lnTo>
                    <a:pt x="105271" y="106983"/>
                  </a:lnTo>
                  <a:lnTo>
                    <a:pt x="72463" y="0"/>
                  </a:lnTo>
                  <a:close/>
                </a:path>
              </a:pathLst>
            </a:custGeom>
            <a:solidFill>
              <a:srgbClr val="2B39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325216" y="1266619"/>
              <a:ext cx="98424" cy="117253"/>
            </a:xfrm>
            <a:custGeom>
              <a:rect b="b" l="l" r="r" t="t"/>
              <a:pathLst>
                <a:path extrusionOk="0" h="117253" w="98424">
                  <a:moveTo>
                    <a:pt x="79025" y="70466"/>
                  </a:moveTo>
                  <a:lnTo>
                    <a:pt x="98424" y="117254"/>
                  </a:lnTo>
                  <a:lnTo>
                    <a:pt x="0" y="98995"/>
                  </a:lnTo>
                  <a:lnTo>
                    <a:pt x="26532" y="0"/>
                  </a:lnTo>
                  <a:close/>
                </a:path>
              </a:pathLst>
            </a:custGeom>
            <a:solidFill>
              <a:srgbClr val="3157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393686" y="1383872"/>
              <a:ext cx="29955" cy="65616"/>
            </a:xfrm>
            <a:custGeom>
              <a:rect b="b" l="l" r="r" t="t"/>
              <a:pathLst>
                <a:path extrusionOk="0" h="65616" w="29955">
                  <a:moveTo>
                    <a:pt x="23108" y="47929"/>
                  </a:moveTo>
                  <a:lnTo>
                    <a:pt x="0" y="65616"/>
                  </a:lnTo>
                  <a:lnTo>
                    <a:pt x="29955" y="0"/>
                  </a:lnTo>
                  <a:close/>
                </a:path>
              </a:pathLst>
            </a:custGeom>
            <a:solidFill>
              <a:srgbClr val="3157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03535" y="1365614"/>
              <a:ext cx="120106" cy="83874"/>
            </a:xfrm>
            <a:custGeom>
              <a:rect b="b" l="l" r="r" t="t"/>
              <a:pathLst>
                <a:path extrusionOk="0" h="83874" w="120106">
                  <a:moveTo>
                    <a:pt x="21682" y="0"/>
                  </a:moveTo>
                  <a:lnTo>
                    <a:pt x="37373" y="45361"/>
                  </a:lnTo>
                  <a:lnTo>
                    <a:pt x="7988" y="62763"/>
                  </a:lnTo>
                  <a:lnTo>
                    <a:pt x="0" y="73034"/>
                  </a:lnTo>
                  <a:lnTo>
                    <a:pt x="10841" y="83875"/>
                  </a:lnTo>
                  <a:lnTo>
                    <a:pt x="90151" y="83875"/>
                  </a:lnTo>
                  <a:lnTo>
                    <a:pt x="120106" y="18258"/>
                  </a:lnTo>
                  <a:close/>
                </a:path>
              </a:pathLst>
            </a:custGeom>
            <a:solidFill>
              <a:srgbClr val="366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091565" y="1245793"/>
              <a:ext cx="122673" cy="153199"/>
            </a:xfrm>
            <a:custGeom>
              <a:rect b="b" l="l" r="r" t="t"/>
              <a:pathLst>
                <a:path extrusionOk="0" h="153199" w="122673">
                  <a:moveTo>
                    <a:pt x="0" y="85872"/>
                  </a:moveTo>
                  <a:lnTo>
                    <a:pt x="83590" y="153200"/>
                  </a:lnTo>
                  <a:lnTo>
                    <a:pt x="118680" y="15976"/>
                  </a:lnTo>
                  <a:lnTo>
                    <a:pt x="122674" y="0"/>
                  </a:lnTo>
                  <a:close/>
                </a:path>
              </a:pathLst>
            </a:custGeom>
            <a:solidFill>
              <a:srgbClr val="3F9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061895" y="1331665"/>
              <a:ext cx="113259" cy="89580"/>
            </a:xfrm>
            <a:custGeom>
              <a:rect b="b" l="l" r="r" t="t"/>
              <a:pathLst>
                <a:path extrusionOk="0" h="89580" w="113259">
                  <a:moveTo>
                    <a:pt x="29670" y="0"/>
                  </a:moveTo>
                  <a:lnTo>
                    <a:pt x="113260" y="67328"/>
                  </a:lnTo>
                  <a:lnTo>
                    <a:pt x="0" y="89581"/>
                  </a:lnTo>
                  <a:lnTo>
                    <a:pt x="20541" y="67328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035649" y="1398993"/>
              <a:ext cx="139506" cy="50495"/>
            </a:xfrm>
            <a:custGeom>
              <a:rect b="b" l="l" r="r" t="t"/>
              <a:pathLst>
                <a:path extrusionOk="0" h="50495" w="139506">
                  <a:moveTo>
                    <a:pt x="139506" y="0"/>
                  </a:moveTo>
                  <a:lnTo>
                    <a:pt x="139506" y="31096"/>
                  </a:lnTo>
                  <a:lnTo>
                    <a:pt x="122103" y="50496"/>
                  </a:lnTo>
                  <a:lnTo>
                    <a:pt x="0" y="50496"/>
                  </a:lnTo>
                  <a:lnTo>
                    <a:pt x="26247" y="22252"/>
                  </a:lnTo>
                  <a:close/>
                </a:path>
              </a:pathLst>
            </a:custGeom>
            <a:solidFill>
              <a:srgbClr val="3F9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027090" y="1421245"/>
              <a:ext cx="34805" cy="28243"/>
            </a:xfrm>
            <a:custGeom>
              <a:rect b="b" l="l" r="r" t="t"/>
              <a:pathLst>
                <a:path extrusionOk="0" h="28243" w="34805">
                  <a:moveTo>
                    <a:pt x="8559" y="6562"/>
                  </a:moveTo>
                  <a:lnTo>
                    <a:pt x="0" y="16261"/>
                  </a:lnTo>
                  <a:lnTo>
                    <a:pt x="8559" y="28244"/>
                  </a:lnTo>
                  <a:lnTo>
                    <a:pt x="34805" y="0"/>
                  </a:lnTo>
                  <a:close/>
                </a:path>
              </a:pathLst>
            </a:custGeom>
            <a:solidFill>
              <a:srgbClr val="3D83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974597" y="1026121"/>
              <a:ext cx="165467" cy="154626"/>
            </a:xfrm>
            <a:custGeom>
              <a:rect b="b" l="l" r="r" t="t"/>
              <a:pathLst>
                <a:path extrusionOk="0" h="154626" w="165467">
                  <a:moveTo>
                    <a:pt x="120962" y="120677"/>
                  </a:moveTo>
                  <a:lnTo>
                    <a:pt x="60481" y="154626"/>
                  </a:lnTo>
                  <a:lnTo>
                    <a:pt x="0" y="52778"/>
                  </a:lnTo>
                  <a:lnTo>
                    <a:pt x="82734" y="0"/>
                  </a:lnTo>
                  <a:lnTo>
                    <a:pt x="165467" y="8559"/>
                  </a:lnTo>
                  <a:close/>
                </a:path>
              </a:pathLst>
            </a:custGeom>
            <a:solidFill>
              <a:srgbClr val="48B6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576049" y="976195"/>
              <a:ext cx="97853" cy="108124"/>
            </a:xfrm>
            <a:custGeom>
              <a:rect b="b" l="l" r="r" t="t"/>
              <a:pathLst>
                <a:path extrusionOk="0" h="108124" w="97853">
                  <a:moveTo>
                    <a:pt x="45931" y="108124"/>
                  </a:moveTo>
                  <a:lnTo>
                    <a:pt x="0" y="81022"/>
                  </a:lnTo>
                  <a:lnTo>
                    <a:pt x="97854" y="0"/>
                  </a:lnTo>
                  <a:close/>
                </a:path>
              </a:pathLst>
            </a:custGeom>
            <a:solidFill>
              <a:srgbClr val="46AE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04280" y="1078899"/>
              <a:ext cx="259612" cy="182869"/>
            </a:xfrm>
            <a:custGeom>
              <a:rect b="b" l="l" r="r" t="t"/>
              <a:pathLst>
                <a:path extrusionOk="0" h="182869" w="259612">
                  <a:moveTo>
                    <a:pt x="0" y="106127"/>
                  </a:moveTo>
                  <a:lnTo>
                    <a:pt x="59911" y="173455"/>
                  </a:lnTo>
                  <a:lnTo>
                    <a:pt x="259612" y="182870"/>
                  </a:lnTo>
                  <a:lnTo>
                    <a:pt x="243066" y="156053"/>
                  </a:lnTo>
                  <a:lnTo>
                    <a:pt x="230798" y="101848"/>
                  </a:lnTo>
                  <a:lnTo>
                    <a:pt x="170317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73903" y="956225"/>
              <a:ext cx="383427" cy="228801"/>
            </a:xfrm>
            <a:custGeom>
              <a:rect b="b" l="l" r="r" t="t"/>
              <a:pathLst>
                <a:path extrusionOk="0" h="228801" w="383427">
                  <a:moveTo>
                    <a:pt x="383428" y="69896"/>
                  </a:moveTo>
                  <a:lnTo>
                    <a:pt x="300694" y="122674"/>
                  </a:lnTo>
                  <a:lnTo>
                    <a:pt x="130377" y="228801"/>
                  </a:lnTo>
                  <a:lnTo>
                    <a:pt x="0" y="19970"/>
                  </a:lnTo>
                  <a:lnTo>
                    <a:pt x="221669" y="0"/>
                  </a:lnTo>
                  <a:close/>
                </a:path>
              </a:pathLst>
            </a:custGeom>
            <a:solidFill>
              <a:srgbClr val="4BB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00857" y="1185026"/>
              <a:ext cx="63334" cy="67327"/>
            </a:xfrm>
            <a:custGeom>
              <a:rect b="b" l="l" r="r" t="t"/>
              <a:pathLst>
                <a:path extrusionOk="0" h="67327" w="63334">
                  <a:moveTo>
                    <a:pt x="0" y="41937"/>
                  </a:moveTo>
                  <a:lnTo>
                    <a:pt x="63334" y="6732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5A0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23380" y="893120"/>
              <a:ext cx="811970" cy="200327"/>
            </a:xfrm>
            <a:custGeom>
              <a:rect b="b" l="l" r="r" t="t"/>
              <a:pathLst>
                <a:path extrusionOk="0" h="200327" w="811970">
                  <a:moveTo>
                    <a:pt x="811971" y="147550"/>
                  </a:moveTo>
                  <a:lnTo>
                    <a:pt x="646218" y="76513"/>
                  </a:lnTo>
                  <a:lnTo>
                    <a:pt x="646789" y="76513"/>
                  </a:lnTo>
                  <a:cubicBezTo>
                    <a:pt x="576323" y="73660"/>
                    <a:pt x="506142" y="69952"/>
                    <a:pt x="435676" y="66813"/>
                  </a:cubicBezTo>
                  <a:lnTo>
                    <a:pt x="437102" y="66528"/>
                  </a:lnTo>
                  <a:cubicBezTo>
                    <a:pt x="406576" y="77940"/>
                    <a:pt x="376050" y="89637"/>
                    <a:pt x="345239" y="101048"/>
                  </a:cubicBezTo>
                  <a:lnTo>
                    <a:pt x="253376" y="134997"/>
                  </a:lnTo>
                  <a:cubicBezTo>
                    <a:pt x="222850" y="146409"/>
                    <a:pt x="191754" y="157250"/>
                    <a:pt x="160943" y="168091"/>
                  </a:cubicBezTo>
                  <a:lnTo>
                    <a:pt x="68224" y="200043"/>
                  </a:lnTo>
                  <a:cubicBezTo>
                    <a:pt x="65942" y="200899"/>
                    <a:pt x="63374" y="199758"/>
                    <a:pt x="62518" y="197476"/>
                  </a:cubicBezTo>
                  <a:lnTo>
                    <a:pt x="326" y="53405"/>
                  </a:lnTo>
                  <a:lnTo>
                    <a:pt x="326" y="53405"/>
                  </a:lnTo>
                  <a:cubicBezTo>
                    <a:pt x="-530" y="51408"/>
                    <a:pt x="326" y="48840"/>
                    <a:pt x="2608" y="47984"/>
                  </a:cubicBezTo>
                  <a:cubicBezTo>
                    <a:pt x="2893" y="47984"/>
                    <a:pt x="3178" y="47699"/>
                    <a:pt x="3464" y="47699"/>
                  </a:cubicBezTo>
                  <a:lnTo>
                    <a:pt x="111303" y="23735"/>
                  </a:lnTo>
                  <a:cubicBezTo>
                    <a:pt x="147249" y="15747"/>
                    <a:pt x="183195" y="7759"/>
                    <a:pt x="219427" y="56"/>
                  </a:cubicBezTo>
                  <a:lnTo>
                    <a:pt x="219427" y="56"/>
                  </a:lnTo>
                  <a:cubicBezTo>
                    <a:pt x="220568" y="-229"/>
                    <a:pt x="221424" y="627"/>
                    <a:pt x="221709" y="1482"/>
                  </a:cubicBezTo>
                  <a:cubicBezTo>
                    <a:pt x="221709" y="1482"/>
                    <a:pt x="221709" y="1768"/>
                    <a:pt x="221709" y="1768"/>
                  </a:cubicBezTo>
                  <a:lnTo>
                    <a:pt x="222280" y="140988"/>
                  </a:lnTo>
                  <a:lnTo>
                    <a:pt x="217715" y="1768"/>
                  </a:lnTo>
                  <a:lnTo>
                    <a:pt x="220283" y="3765"/>
                  </a:lnTo>
                  <a:cubicBezTo>
                    <a:pt x="184622" y="12609"/>
                    <a:pt x="148676" y="21167"/>
                    <a:pt x="112729" y="29726"/>
                  </a:cubicBezTo>
                  <a:lnTo>
                    <a:pt x="5175" y="55402"/>
                  </a:lnTo>
                  <a:lnTo>
                    <a:pt x="8028" y="49696"/>
                  </a:lnTo>
                  <a:lnTo>
                    <a:pt x="71077" y="193482"/>
                  </a:lnTo>
                  <a:lnTo>
                    <a:pt x="65371" y="190914"/>
                  </a:lnTo>
                  <a:lnTo>
                    <a:pt x="157805" y="158391"/>
                  </a:lnTo>
                  <a:cubicBezTo>
                    <a:pt x="188616" y="147550"/>
                    <a:pt x="219712" y="137280"/>
                    <a:pt x="250238" y="125868"/>
                  </a:cubicBezTo>
                  <a:lnTo>
                    <a:pt x="342386" y="92489"/>
                  </a:lnTo>
                  <a:cubicBezTo>
                    <a:pt x="373197" y="81363"/>
                    <a:pt x="404009" y="70522"/>
                    <a:pt x="434820" y="59681"/>
                  </a:cubicBezTo>
                  <a:lnTo>
                    <a:pt x="434820" y="59681"/>
                  </a:lnTo>
                  <a:cubicBezTo>
                    <a:pt x="435390" y="59396"/>
                    <a:pt x="435676" y="59396"/>
                    <a:pt x="436246" y="59396"/>
                  </a:cubicBezTo>
                  <a:cubicBezTo>
                    <a:pt x="506712" y="63675"/>
                    <a:pt x="576893" y="67955"/>
                    <a:pt x="647360" y="72519"/>
                  </a:cubicBezTo>
                  <a:lnTo>
                    <a:pt x="647360" y="72519"/>
                  </a:lnTo>
                  <a:cubicBezTo>
                    <a:pt x="647645" y="72519"/>
                    <a:pt x="647645" y="72519"/>
                    <a:pt x="647930" y="72519"/>
                  </a:cubicBezTo>
                  <a:lnTo>
                    <a:pt x="811971" y="1475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930377" y="827845"/>
              <a:ext cx="280153" cy="280153"/>
            </a:xfrm>
            <a:custGeom>
              <a:rect b="b" l="l" r="r" t="t"/>
              <a:pathLst>
                <a:path extrusionOk="0" h="280153" w="280153">
                  <a:moveTo>
                    <a:pt x="0" y="280153"/>
                  </a:moveTo>
                  <a:cubicBezTo>
                    <a:pt x="22538" y="256189"/>
                    <a:pt x="45646" y="232510"/>
                    <a:pt x="68755" y="208831"/>
                  </a:cubicBezTo>
                  <a:lnTo>
                    <a:pt x="138365" y="138365"/>
                  </a:lnTo>
                  <a:lnTo>
                    <a:pt x="208831" y="68755"/>
                  </a:lnTo>
                  <a:cubicBezTo>
                    <a:pt x="232510" y="45646"/>
                    <a:pt x="256189" y="22823"/>
                    <a:pt x="280153" y="0"/>
                  </a:cubicBezTo>
                  <a:cubicBezTo>
                    <a:pt x="257615" y="23964"/>
                    <a:pt x="234507" y="47643"/>
                    <a:pt x="211399" y="71322"/>
                  </a:cubicBezTo>
                  <a:lnTo>
                    <a:pt x="141788" y="141788"/>
                  </a:lnTo>
                  <a:lnTo>
                    <a:pt x="71322" y="211399"/>
                  </a:lnTo>
                  <a:cubicBezTo>
                    <a:pt x="47643" y="234507"/>
                    <a:pt x="23964" y="257615"/>
                    <a:pt x="0" y="2801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930377" y="828130"/>
              <a:ext cx="280153" cy="280153"/>
            </a:xfrm>
            <a:custGeom>
              <a:rect b="b" l="l" r="r" t="t"/>
              <a:pathLst>
                <a:path extrusionOk="0" h="280153" w="280153">
                  <a:moveTo>
                    <a:pt x="0" y="0"/>
                  </a:moveTo>
                  <a:cubicBezTo>
                    <a:pt x="23964" y="22538"/>
                    <a:pt x="47643" y="45646"/>
                    <a:pt x="71322" y="68754"/>
                  </a:cubicBezTo>
                  <a:lnTo>
                    <a:pt x="141788" y="138365"/>
                  </a:lnTo>
                  <a:lnTo>
                    <a:pt x="211399" y="208831"/>
                  </a:lnTo>
                  <a:cubicBezTo>
                    <a:pt x="234507" y="232510"/>
                    <a:pt x="257330" y="256189"/>
                    <a:pt x="280153" y="280153"/>
                  </a:cubicBezTo>
                  <a:cubicBezTo>
                    <a:pt x="256189" y="257615"/>
                    <a:pt x="232510" y="234507"/>
                    <a:pt x="208831" y="211399"/>
                  </a:cubicBezTo>
                  <a:lnTo>
                    <a:pt x="138365" y="141788"/>
                  </a:lnTo>
                  <a:lnTo>
                    <a:pt x="68755" y="71322"/>
                  </a:lnTo>
                  <a:cubicBezTo>
                    <a:pt x="45646" y="47643"/>
                    <a:pt x="22538" y="2396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24535" y="921705"/>
              <a:ext cx="69610" cy="69610"/>
            </a:xfrm>
            <a:custGeom>
              <a:rect b="b" l="l" r="r" t="t"/>
              <a:pathLst>
                <a:path extrusionOk="0" h="69610" w="69610">
                  <a:moveTo>
                    <a:pt x="0" y="69610"/>
                  </a:moveTo>
                  <a:cubicBezTo>
                    <a:pt x="5135" y="63049"/>
                    <a:pt x="10556" y="57058"/>
                    <a:pt x="15976" y="50781"/>
                  </a:cubicBezTo>
                  <a:cubicBezTo>
                    <a:pt x="21397" y="44790"/>
                    <a:pt x="27102" y="38799"/>
                    <a:pt x="33093" y="33093"/>
                  </a:cubicBezTo>
                  <a:cubicBezTo>
                    <a:pt x="38799" y="27388"/>
                    <a:pt x="44790" y="21682"/>
                    <a:pt x="50781" y="15976"/>
                  </a:cubicBezTo>
                  <a:cubicBezTo>
                    <a:pt x="56772" y="10556"/>
                    <a:pt x="63049" y="5135"/>
                    <a:pt x="69610" y="0"/>
                  </a:cubicBezTo>
                  <a:cubicBezTo>
                    <a:pt x="64475" y="6562"/>
                    <a:pt x="59055" y="12553"/>
                    <a:pt x="53634" y="18829"/>
                  </a:cubicBezTo>
                  <a:cubicBezTo>
                    <a:pt x="48214" y="24820"/>
                    <a:pt x="42508" y="30811"/>
                    <a:pt x="36517" y="36517"/>
                  </a:cubicBezTo>
                  <a:cubicBezTo>
                    <a:pt x="30811" y="42223"/>
                    <a:pt x="24820" y="47928"/>
                    <a:pt x="18829" y="53634"/>
                  </a:cubicBezTo>
                  <a:cubicBezTo>
                    <a:pt x="12553" y="59055"/>
                    <a:pt x="6562" y="64475"/>
                    <a:pt x="0" y="696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824535" y="921705"/>
              <a:ext cx="69610" cy="69610"/>
            </a:xfrm>
            <a:custGeom>
              <a:rect b="b" l="l" r="r" t="t"/>
              <a:pathLst>
                <a:path extrusionOk="0" h="69610" w="69610">
                  <a:moveTo>
                    <a:pt x="0" y="0"/>
                  </a:moveTo>
                  <a:cubicBezTo>
                    <a:pt x="6562" y="5135"/>
                    <a:pt x="12553" y="10556"/>
                    <a:pt x="18829" y="15976"/>
                  </a:cubicBezTo>
                  <a:cubicBezTo>
                    <a:pt x="24820" y="21397"/>
                    <a:pt x="30811" y="27102"/>
                    <a:pt x="36517" y="33093"/>
                  </a:cubicBezTo>
                  <a:cubicBezTo>
                    <a:pt x="42223" y="38799"/>
                    <a:pt x="47928" y="44790"/>
                    <a:pt x="53634" y="50781"/>
                  </a:cubicBezTo>
                  <a:cubicBezTo>
                    <a:pt x="59055" y="56772"/>
                    <a:pt x="64475" y="63049"/>
                    <a:pt x="69610" y="69610"/>
                  </a:cubicBezTo>
                  <a:cubicBezTo>
                    <a:pt x="63049" y="64475"/>
                    <a:pt x="57058" y="59055"/>
                    <a:pt x="50781" y="53634"/>
                  </a:cubicBezTo>
                  <a:cubicBezTo>
                    <a:pt x="44790" y="48214"/>
                    <a:pt x="38799" y="42508"/>
                    <a:pt x="33093" y="36517"/>
                  </a:cubicBezTo>
                  <a:cubicBezTo>
                    <a:pt x="27388" y="30811"/>
                    <a:pt x="21682" y="24820"/>
                    <a:pt x="15976" y="18829"/>
                  </a:cubicBezTo>
                  <a:cubicBezTo>
                    <a:pt x="10556" y="12838"/>
                    <a:pt x="5135" y="656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061610" y="959363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991" y="18258"/>
                    <a:pt x="11412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192557" y="997592"/>
              <a:ext cx="85586" cy="85871"/>
            </a:xfrm>
            <a:custGeom>
              <a:rect b="b" l="l" r="r" t="t"/>
              <a:pathLst>
                <a:path extrusionOk="0" h="85871" w="85586">
                  <a:moveTo>
                    <a:pt x="0" y="85872"/>
                  </a:moveTo>
                  <a:cubicBezTo>
                    <a:pt x="6562" y="77884"/>
                    <a:pt x="13123" y="70466"/>
                    <a:pt x="19970" y="63049"/>
                  </a:cubicBezTo>
                  <a:cubicBezTo>
                    <a:pt x="26817" y="55631"/>
                    <a:pt x="33949" y="48499"/>
                    <a:pt x="41082" y="41082"/>
                  </a:cubicBezTo>
                  <a:cubicBezTo>
                    <a:pt x="48214" y="33949"/>
                    <a:pt x="55346" y="26817"/>
                    <a:pt x="62763" y="19970"/>
                  </a:cubicBezTo>
                  <a:cubicBezTo>
                    <a:pt x="70181" y="13123"/>
                    <a:pt x="77598" y="6276"/>
                    <a:pt x="85587" y="0"/>
                  </a:cubicBezTo>
                  <a:cubicBezTo>
                    <a:pt x="79025" y="7988"/>
                    <a:pt x="72463" y="15406"/>
                    <a:pt x="65616" y="22823"/>
                  </a:cubicBezTo>
                  <a:cubicBezTo>
                    <a:pt x="58769" y="30241"/>
                    <a:pt x="51637" y="37373"/>
                    <a:pt x="44505" y="44505"/>
                  </a:cubicBezTo>
                  <a:cubicBezTo>
                    <a:pt x="37373" y="51637"/>
                    <a:pt x="30241" y="58769"/>
                    <a:pt x="22538" y="65616"/>
                  </a:cubicBezTo>
                  <a:cubicBezTo>
                    <a:pt x="15406" y="72463"/>
                    <a:pt x="7703" y="79310"/>
                    <a:pt x="0" y="858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192557" y="997592"/>
              <a:ext cx="85871" cy="85586"/>
            </a:xfrm>
            <a:custGeom>
              <a:rect b="b" l="l" r="r" t="t"/>
              <a:pathLst>
                <a:path extrusionOk="0" h="85586" w="85871">
                  <a:moveTo>
                    <a:pt x="0" y="0"/>
                  </a:moveTo>
                  <a:cubicBezTo>
                    <a:pt x="7988" y="6562"/>
                    <a:pt x="15406" y="13123"/>
                    <a:pt x="22823" y="19970"/>
                  </a:cubicBezTo>
                  <a:cubicBezTo>
                    <a:pt x="30241" y="26817"/>
                    <a:pt x="37373" y="33949"/>
                    <a:pt x="44790" y="41082"/>
                  </a:cubicBezTo>
                  <a:cubicBezTo>
                    <a:pt x="51923" y="48214"/>
                    <a:pt x="59055" y="55346"/>
                    <a:pt x="65902" y="62763"/>
                  </a:cubicBezTo>
                  <a:cubicBezTo>
                    <a:pt x="72749" y="70181"/>
                    <a:pt x="79596" y="77598"/>
                    <a:pt x="85872" y="85587"/>
                  </a:cubicBezTo>
                  <a:cubicBezTo>
                    <a:pt x="77884" y="79025"/>
                    <a:pt x="70466" y="72463"/>
                    <a:pt x="63049" y="65616"/>
                  </a:cubicBezTo>
                  <a:cubicBezTo>
                    <a:pt x="55631" y="58769"/>
                    <a:pt x="48499" y="51637"/>
                    <a:pt x="41367" y="44505"/>
                  </a:cubicBezTo>
                  <a:cubicBezTo>
                    <a:pt x="34235" y="37373"/>
                    <a:pt x="27102" y="30241"/>
                    <a:pt x="20255" y="22538"/>
                  </a:cubicBezTo>
                  <a:cubicBezTo>
                    <a:pt x="13123" y="15406"/>
                    <a:pt x="6276" y="798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14142" y="766793"/>
              <a:ext cx="257330" cy="257330"/>
            </a:xfrm>
            <a:custGeom>
              <a:rect b="b" l="l" r="r" t="t"/>
              <a:pathLst>
                <a:path extrusionOk="0" h="257330" w="257330">
                  <a:moveTo>
                    <a:pt x="0" y="257330"/>
                  </a:moveTo>
                  <a:cubicBezTo>
                    <a:pt x="20826" y="235078"/>
                    <a:pt x="41937" y="213396"/>
                    <a:pt x="63049" y="191714"/>
                  </a:cubicBezTo>
                  <a:lnTo>
                    <a:pt x="126953" y="126953"/>
                  </a:lnTo>
                  <a:lnTo>
                    <a:pt x="191714" y="63049"/>
                  </a:lnTo>
                  <a:cubicBezTo>
                    <a:pt x="213396" y="41937"/>
                    <a:pt x="235078" y="20826"/>
                    <a:pt x="257330" y="0"/>
                  </a:cubicBezTo>
                  <a:cubicBezTo>
                    <a:pt x="236504" y="22252"/>
                    <a:pt x="215393" y="43934"/>
                    <a:pt x="194281" y="65616"/>
                  </a:cubicBezTo>
                  <a:lnTo>
                    <a:pt x="130377" y="130377"/>
                  </a:lnTo>
                  <a:lnTo>
                    <a:pt x="65616" y="194281"/>
                  </a:lnTo>
                  <a:cubicBezTo>
                    <a:pt x="43934" y="215393"/>
                    <a:pt x="22252" y="236504"/>
                    <a:pt x="0" y="2573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14142" y="766793"/>
              <a:ext cx="257330" cy="257330"/>
            </a:xfrm>
            <a:custGeom>
              <a:rect b="b" l="l" r="r" t="t"/>
              <a:pathLst>
                <a:path extrusionOk="0" h="257330" w="257330">
                  <a:moveTo>
                    <a:pt x="0" y="0"/>
                  </a:moveTo>
                  <a:cubicBezTo>
                    <a:pt x="22252" y="20826"/>
                    <a:pt x="43934" y="41937"/>
                    <a:pt x="65616" y="63049"/>
                  </a:cubicBezTo>
                  <a:lnTo>
                    <a:pt x="130377" y="126953"/>
                  </a:lnTo>
                  <a:lnTo>
                    <a:pt x="194281" y="191714"/>
                  </a:lnTo>
                  <a:cubicBezTo>
                    <a:pt x="215393" y="213396"/>
                    <a:pt x="236504" y="235078"/>
                    <a:pt x="257330" y="257330"/>
                  </a:cubicBezTo>
                  <a:cubicBezTo>
                    <a:pt x="235078" y="236504"/>
                    <a:pt x="213396" y="215393"/>
                    <a:pt x="191714" y="194281"/>
                  </a:cubicBezTo>
                  <a:lnTo>
                    <a:pt x="126953" y="130377"/>
                  </a:lnTo>
                  <a:lnTo>
                    <a:pt x="63049" y="65616"/>
                  </a:lnTo>
                  <a:cubicBezTo>
                    <a:pt x="41937" y="43934"/>
                    <a:pt x="20826" y="2225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39396" y="1038673"/>
              <a:ext cx="100992" cy="100992"/>
            </a:xfrm>
            <a:custGeom>
              <a:rect b="b" l="l" r="r" t="t"/>
              <a:pathLst>
                <a:path extrusionOk="0" h="100992" w="100992">
                  <a:moveTo>
                    <a:pt x="0" y="100992"/>
                  </a:moveTo>
                  <a:cubicBezTo>
                    <a:pt x="7703" y="91863"/>
                    <a:pt x="15691" y="83019"/>
                    <a:pt x="23964" y="74460"/>
                  </a:cubicBezTo>
                  <a:cubicBezTo>
                    <a:pt x="31952" y="65616"/>
                    <a:pt x="40511" y="57343"/>
                    <a:pt x="48784" y="48784"/>
                  </a:cubicBezTo>
                  <a:cubicBezTo>
                    <a:pt x="57343" y="40511"/>
                    <a:pt x="65616" y="31952"/>
                    <a:pt x="74460" y="23964"/>
                  </a:cubicBezTo>
                  <a:cubicBezTo>
                    <a:pt x="83304" y="15691"/>
                    <a:pt x="91863" y="7703"/>
                    <a:pt x="100992" y="0"/>
                  </a:cubicBezTo>
                  <a:cubicBezTo>
                    <a:pt x="93289" y="9129"/>
                    <a:pt x="85301" y="17973"/>
                    <a:pt x="77028" y="26532"/>
                  </a:cubicBezTo>
                  <a:cubicBezTo>
                    <a:pt x="69040" y="35376"/>
                    <a:pt x="60481" y="43649"/>
                    <a:pt x="52208" y="52208"/>
                  </a:cubicBezTo>
                  <a:cubicBezTo>
                    <a:pt x="43649" y="60481"/>
                    <a:pt x="35376" y="69040"/>
                    <a:pt x="26532" y="77028"/>
                  </a:cubicBezTo>
                  <a:cubicBezTo>
                    <a:pt x="17973" y="85016"/>
                    <a:pt x="9415" y="93289"/>
                    <a:pt x="0" y="1009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39396" y="1038388"/>
              <a:ext cx="100992" cy="100992"/>
            </a:xfrm>
            <a:custGeom>
              <a:rect b="b" l="l" r="r" t="t"/>
              <a:pathLst>
                <a:path extrusionOk="0" h="100992" w="100992">
                  <a:moveTo>
                    <a:pt x="0" y="0"/>
                  </a:moveTo>
                  <a:cubicBezTo>
                    <a:pt x="9129" y="7703"/>
                    <a:pt x="17973" y="15691"/>
                    <a:pt x="26532" y="23964"/>
                  </a:cubicBezTo>
                  <a:cubicBezTo>
                    <a:pt x="35376" y="31952"/>
                    <a:pt x="43649" y="40511"/>
                    <a:pt x="52208" y="48784"/>
                  </a:cubicBezTo>
                  <a:cubicBezTo>
                    <a:pt x="60481" y="57343"/>
                    <a:pt x="69040" y="65616"/>
                    <a:pt x="77028" y="74460"/>
                  </a:cubicBezTo>
                  <a:cubicBezTo>
                    <a:pt x="85301" y="83304"/>
                    <a:pt x="93289" y="91863"/>
                    <a:pt x="100992" y="100992"/>
                  </a:cubicBezTo>
                  <a:cubicBezTo>
                    <a:pt x="91863" y="93289"/>
                    <a:pt x="83019" y="85301"/>
                    <a:pt x="74460" y="77028"/>
                  </a:cubicBezTo>
                  <a:cubicBezTo>
                    <a:pt x="65616" y="69040"/>
                    <a:pt x="57343" y="60481"/>
                    <a:pt x="48784" y="52208"/>
                  </a:cubicBezTo>
                  <a:cubicBezTo>
                    <a:pt x="40511" y="43649"/>
                    <a:pt x="31952" y="35376"/>
                    <a:pt x="23964" y="26532"/>
                  </a:cubicBezTo>
                  <a:cubicBezTo>
                    <a:pt x="15976" y="17973"/>
                    <a:pt x="7988" y="9129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80627" y="898311"/>
              <a:ext cx="93574" cy="93574"/>
            </a:xfrm>
            <a:custGeom>
              <a:rect b="b" l="l" r="r" t="t"/>
              <a:pathLst>
                <a:path extrusionOk="0" h="93574" w="93574">
                  <a:moveTo>
                    <a:pt x="0" y="93575"/>
                  </a:moveTo>
                  <a:cubicBezTo>
                    <a:pt x="7132" y="85016"/>
                    <a:pt x="14550" y="77028"/>
                    <a:pt x="21967" y="68755"/>
                  </a:cubicBezTo>
                  <a:cubicBezTo>
                    <a:pt x="29385" y="60766"/>
                    <a:pt x="37087" y="52778"/>
                    <a:pt x="45076" y="45076"/>
                  </a:cubicBezTo>
                  <a:cubicBezTo>
                    <a:pt x="52778" y="37373"/>
                    <a:pt x="60766" y="29670"/>
                    <a:pt x="68754" y="21967"/>
                  </a:cubicBezTo>
                  <a:cubicBezTo>
                    <a:pt x="76743" y="14550"/>
                    <a:pt x="85016" y="6847"/>
                    <a:pt x="93575" y="0"/>
                  </a:cubicBezTo>
                  <a:cubicBezTo>
                    <a:pt x="86442" y="8559"/>
                    <a:pt x="79025" y="16547"/>
                    <a:pt x="71607" y="24820"/>
                  </a:cubicBezTo>
                  <a:cubicBezTo>
                    <a:pt x="64190" y="32808"/>
                    <a:pt x="56487" y="40796"/>
                    <a:pt x="48499" y="48499"/>
                  </a:cubicBezTo>
                  <a:cubicBezTo>
                    <a:pt x="40796" y="56202"/>
                    <a:pt x="32808" y="63905"/>
                    <a:pt x="24820" y="71607"/>
                  </a:cubicBezTo>
                  <a:cubicBezTo>
                    <a:pt x="16547" y="79025"/>
                    <a:pt x="8559" y="86442"/>
                    <a:pt x="0" y="935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80627" y="898311"/>
              <a:ext cx="93574" cy="93574"/>
            </a:xfrm>
            <a:custGeom>
              <a:rect b="b" l="l" r="r" t="t"/>
              <a:pathLst>
                <a:path extrusionOk="0" h="93574" w="93574">
                  <a:moveTo>
                    <a:pt x="0" y="0"/>
                  </a:moveTo>
                  <a:cubicBezTo>
                    <a:pt x="8559" y="7132"/>
                    <a:pt x="16547" y="14550"/>
                    <a:pt x="24820" y="21967"/>
                  </a:cubicBezTo>
                  <a:cubicBezTo>
                    <a:pt x="32808" y="29385"/>
                    <a:pt x="40796" y="37087"/>
                    <a:pt x="48499" y="45076"/>
                  </a:cubicBezTo>
                  <a:cubicBezTo>
                    <a:pt x="56202" y="52778"/>
                    <a:pt x="63905" y="60766"/>
                    <a:pt x="71607" y="68755"/>
                  </a:cubicBezTo>
                  <a:cubicBezTo>
                    <a:pt x="79025" y="76743"/>
                    <a:pt x="86728" y="85016"/>
                    <a:pt x="93575" y="93575"/>
                  </a:cubicBezTo>
                  <a:cubicBezTo>
                    <a:pt x="85016" y="86442"/>
                    <a:pt x="77028" y="79025"/>
                    <a:pt x="68754" y="71607"/>
                  </a:cubicBezTo>
                  <a:cubicBezTo>
                    <a:pt x="60766" y="64190"/>
                    <a:pt x="52778" y="56487"/>
                    <a:pt x="45076" y="48499"/>
                  </a:cubicBezTo>
                  <a:cubicBezTo>
                    <a:pt x="37373" y="40796"/>
                    <a:pt x="29670" y="32808"/>
                    <a:pt x="21967" y="24820"/>
                  </a:cubicBezTo>
                  <a:cubicBezTo>
                    <a:pt x="14550" y="16547"/>
                    <a:pt x="7132" y="8559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9969" y="846362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1739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285847" y="1266877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1739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91280" y="1143945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712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661636" y="1260030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2024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50497" y="947952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991" y="18258"/>
                    <a:pt x="11697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226792" y="1031826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1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991" y="18258"/>
                    <a:pt x="11411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34248" y="886900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991" y="18258"/>
                    <a:pt x="11412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36816" y="1026121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706" y="18258"/>
                    <a:pt x="11412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81334" y="1080325"/>
              <a:ext cx="17402" cy="17402"/>
            </a:xfrm>
            <a:custGeom>
              <a:rect b="b" l="l" r="r" t="t"/>
              <a:pathLst>
                <a:path extrusionOk="0" h="17402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991" y="18258"/>
                    <a:pt x="11697" y="18258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18855" y="936540"/>
              <a:ext cx="17402" cy="17188"/>
            </a:xfrm>
            <a:custGeom>
              <a:rect b="b" l="l" r="r" t="t"/>
              <a:pathLst>
                <a:path extrusionOk="0" h="17188" w="17402">
                  <a:moveTo>
                    <a:pt x="14835" y="14835"/>
                  </a:moveTo>
                  <a:cubicBezTo>
                    <a:pt x="18258" y="11412"/>
                    <a:pt x="18258" y="5991"/>
                    <a:pt x="14835" y="2568"/>
                  </a:cubicBezTo>
                  <a:cubicBezTo>
                    <a:pt x="11412" y="-856"/>
                    <a:pt x="5991" y="-856"/>
                    <a:pt x="2568" y="2568"/>
                  </a:cubicBezTo>
                  <a:cubicBezTo>
                    <a:pt x="-856" y="5991"/>
                    <a:pt x="-856" y="11412"/>
                    <a:pt x="2568" y="14835"/>
                  </a:cubicBezTo>
                  <a:cubicBezTo>
                    <a:pt x="5706" y="17973"/>
                    <a:pt x="11412" y="17973"/>
                    <a:pt x="14835" y="148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800286" y="1176440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2024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970318" y="1074620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712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278429" y="1101695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2024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210245" y="1241486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1739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87759" y="1064064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712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794865" y="1243510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997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352034" y="1262339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712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819400" y="1397281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712"/>
                    <a:pt x="1997" y="0"/>
                    <a:pt x="4279" y="0"/>
                  </a:cubicBezTo>
                  <a:cubicBezTo>
                    <a:pt x="6562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261027" y="943645"/>
              <a:ext cx="8558" cy="8585"/>
            </a:xfrm>
            <a:custGeom>
              <a:rect b="b" l="l" r="r" t="t"/>
              <a:pathLst>
                <a:path extrusionOk="0" h="8585" w="8558">
                  <a:moveTo>
                    <a:pt x="8559" y="4307"/>
                  </a:moveTo>
                  <a:cubicBezTo>
                    <a:pt x="8559" y="6874"/>
                    <a:pt x="6562" y="8586"/>
                    <a:pt x="4279" y="8586"/>
                  </a:cubicBezTo>
                  <a:cubicBezTo>
                    <a:pt x="1712" y="8586"/>
                    <a:pt x="0" y="6589"/>
                    <a:pt x="0" y="4307"/>
                  </a:cubicBezTo>
                  <a:cubicBezTo>
                    <a:pt x="0" y="1739"/>
                    <a:pt x="1997" y="27"/>
                    <a:pt x="4279" y="27"/>
                  </a:cubicBezTo>
                  <a:cubicBezTo>
                    <a:pt x="6562" y="-258"/>
                    <a:pt x="8559" y="1739"/>
                    <a:pt x="8559" y="43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734955" y="1106001"/>
              <a:ext cx="8558" cy="8558"/>
            </a:xfrm>
            <a:custGeom>
              <a:rect b="b" l="l" r="r" t="t"/>
              <a:pathLst>
                <a:path extrusionOk="0" h="8558" w="8558">
                  <a:moveTo>
                    <a:pt x="8559" y="4279"/>
                  </a:moveTo>
                  <a:cubicBezTo>
                    <a:pt x="8559" y="6847"/>
                    <a:pt x="6562" y="8559"/>
                    <a:pt x="4279" y="8559"/>
                  </a:cubicBezTo>
                  <a:cubicBezTo>
                    <a:pt x="1712" y="8559"/>
                    <a:pt x="0" y="6562"/>
                    <a:pt x="0" y="4279"/>
                  </a:cubicBezTo>
                  <a:cubicBezTo>
                    <a:pt x="0" y="1997"/>
                    <a:pt x="1997" y="0"/>
                    <a:pt x="4279" y="0"/>
                  </a:cubicBezTo>
                  <a:cubicBezTo>
                    <a:pt x="6847" y="0"/>
                    <a:pt x="8559" y="1997"/>
                    <a:pt x="8559" y="42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16846" y="1006150"/>
              <a:ext cx="57057" cy="57057"/>
            </a:xfrm>
            <a:custGeom>
              <a:rect b="b" l="l" r="r" t="t"/>
              <a:pathLst>
                <a:path extrusionOk="0" h="57057" w="57057">
                  <a:moveTo>
                    <a:pt x="0" y="57058"/>
                  </a:moveTo>
                  <a:cubicBezTo>
                    <a:pt x="9129" y="47073"/>
                    <a:pt x="18544" y="37658"/>
                    <a:pt x="27958" y="27958"/>
                  </a:cubicBezTo>
                  <a:cubicBezTo>
                    <a:pt x="37373" y="18544"/>
                    <a:pt x="47073" y="9129"/>
                    <a:pt x="57058" y="0"/>
                  </a:cubicBezTo>
                  <a:cubicBezTo>
                    <a:pt x="47928" y="9985"/>
                    <a:pt x="38514" y="19400"/>
                    <a:pt x="29099" y="29099"/>
                  </a:cubicBezTo>
                  <a:cubicBezTo>
                    <a:pt x="19685" y="38514"/>
                    <a:pt x="9985" y="48214"/>
                    <a:pt x="0" y="57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616846" y="1006436"/>
              <a:ext cx="57057" cy="57057"/>
            </a:xfrm>
            <a:custGeom>
              <a:rect b="b" l="l" r="r" t="t"/>
              <a:pathLst>
                <a:path extrusionOk="0" h="57057" w="57057">
                  <a:moveTo>
                    <a:pt x="0" y="0"/>
                  </a:moveTo>
                  <a:cubicBezTo>
                    <a:pt x="9985" y="9129"/>
                    <a:pt x="19400" y="18544"/>
                    <a:pt x="29099" y="27958"/>
                  </a:cubicBezTo>
                  <a:cubicBezTo>
                    <a:pt x="38514" y="37373"/>
                    <a:pt x="47928" y="47073"/>
                    <a:pt x="57058" y="57058"/>
                  </a:cubicBezTo>
                  <a:cubicBezTo>
                    <a:pt x="47073" y="47928"/>
                    <a:pt x="37658" y="38514"/>
                    <a:pt x="27958" y="29099"/>
                  </a:cubicBezTo>
                  <a:cubicBezTo>
                    <a:pt x="18544" y="19400"/>
                    <a:pt x="9129" y="9985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162">
          <p15:clr>
            <a:srgbClr val="FBAE40"/>
          </p15:clr>
        </p15:guide>
        <p15:guide id="2" pos="2880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8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Headline" showMasterSp="0">
  <p:cSld name="Nur Headline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232012" y="317855"/>
            <a:ext cx="8696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3270" y="317855"/>
            <a:ext cx="723600" cy="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2">
          <p15:clr>
            <a:srgbClr val="FBAE40"/>
          </p15:clr>
        </p15:guide>
        <p15:guide id="2" pos="2880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8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>
  <p:cSld name="Inhalt mit Fazitbox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title"/>
          </p:nvPr>
        </p:nvSpPr>
        <p:spPr>
          <a:xfrm>
            <a:off x="232012" y="317855"/>
            <a:ext cx="8696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215900" y="1294618"/>
            <a:ext cx="85017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⬥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3270" y="317855"/>
            <a:ext cx="723600" cy="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2">
          <p15:clr>
            <a:srgbClr val="FBAE40"/>
          </p15:clr>
        </p15:guide>
        <p15:guide id="2" pos="5624">
          <p15:clr>
            <a:srgbClr val="FBAE40"/>
          </p15:clr>
        </p15:guide>
        <p15:guide id="3" orient="horz" pos="8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40866" y="298047"/>
            <a:ext cx="2061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  <a:defRPr b="1" i="0" sz="3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663825" y="355683"/>
            <a:ext cx="63126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84957" y="448950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59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www.ncbi.nlm.nih.gov/books/NBK453179/figure/ch5.Fig1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www.thermofisher.com/de/de/home/life-science/protein-biology/protein-biology-learning-center/protein-biology-resource-library/pierce-protein-methods/overview-post-translational-modification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www.cancer.gov/about-nci/organization/ccg/research/structural-genomics/tcga" TargetMode="External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hyperlink" Target="https://zifornd.com/blogs/cbioporta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hyperlink" Target="https://manhattancenterforgynecology.com/precision-medicin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BIMSBbioinfo/compgen_course_2025_module3/discussion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hyperlink" Target="https://www.nature.com/articles/nmeth.281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hyperlink" Target="https://wandb.ai/mostafaibrahim17/ml-articles/reports/Decoding-Backpropagation-and-Its-Role-in-Neural-Network-Learning--Vmlldzo3MTY5MzM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2208.14822.pdf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ncer.gov/about-cancer/understanding/statistics" TargetMode="External"/><Relationship Id="rId4" Type="http://schemas.openxmlformats.org/officeDocument/2006/relationships/hyperlink" Target="https://arcas.ai/about-u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2208.14822.pdf" TargetMode="External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hyperlink" Target="https://arxiv.org/pdf/2208.14822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2208.14822.pdf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2208.14822.pdf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2208.14822.pdf" TargetMode="External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2208.14822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hyperlink" Target="https://genomebiology.biomedcentral.com/articles/10.1186/s13059-022-02739-2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enomebiology.biomedcentral.com/articles/10.1186/s13059-022-02739-2" TargetMode="External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hyperlink" Target="https://academic.oup.com/bib/article/23/2/bbab569/6516346?login=tru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spreadsheets/d/14bYscuMk7HLzZTKBWyvjUy46XE9-f_H2EfgNw17UXH4/edit#gid=390670052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doi.org/10.3389/fphar.2018.01300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BIMSBbioinfo/flexynesis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BIMSBbioinfo/compgen_course_2025_module3/blob/main/README.rst#compute-environment" TargetMode="External"/><Relationship Id="rId4" Type="http://schemas.openxmlformats.org/officeDocument/2006/relationships/hyperlink" Target="https://github.com/BIMSBbioinfo/compgen_course_2025_module3/tree/main/homeworks/hw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BIMSBbioinfo/compgen_course_2025_module3/discussion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hyperlink" Target="https://towardsdatascience.com/how-to-build-a-machine-learning-model-439ab8fb3fb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uffieldtrust.org.uk/chart/how-does-five-year-cancer-survival-in-england-vary-by-cancer-type-2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enome.gov/genetics-glossary/Cancer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hyperlink" Target="https://www.aacr.org/blog/2022/01/21/new-dimensions-in-cancer-biology-updated-hallmarks-of-cancer-publish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wjgnet.com/1007-9327/full/v26/i33/WJG-26-4900-g001.htm" TargetMode="External"/><Relationship Id="rId5" Type="http://schemas.openxmlformats.org/officeDocument/2006/relationships/hyperlink" Target="https://www.wjgnet.com/1007-9327/full/v26/i33/WJG-26-4900-g001.htm" TargetMode="External"/><Relationship Id="rId6" Type="http://schemas.openxmlformats.org/officeDocument/2006/relationships/hyperlink" Target="https://www.wjgnet.com/1007-9327/full/v26/i33/WJG-26-4900-g001.ht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www.mayoclinic.org/diseases-conditions/breast-cancer/symptoms-causes/syc-203524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ctrTitle"/>
          </p:nvPr>
        </p:nvSpPr>
        <p:spPr>
          <a:xfrm>
            <a:off x="1538850" y="861625"/>
            <a:ext cx="60663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/>
              <a:t>Multi-modal data integration using deep learning and applications in precision oncology</a:t>
            </a:r>
            <a:endParaRPr sz="2860"/>
          </a:p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27985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400"/>
              <a:t>Dr. </a:t>
            </a:r>
            <a:r>
              <a:rPr lang="en" sz="2400"/>
              <a:t>Bora Uyar 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Computational Genomics Workshop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10-16 March 2025</a:t>
            </a:r>
            <a:endParaRPr sz="2400"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31" y="3710638"/>
            <a:ext cx="397424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657" y="39812"/>
            <a:ext cx="860357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51" y="3351575"/>
            <a:ext cx="2725209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Cancer Diagnosis/Treatment 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496700" y="1269325"/>
            <a:ext cx="42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Panels to guide clinical decisions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1425"/>
            <a:ext cx="51054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25" y="1821925"/>
            <a:ext cx="35433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/>
        </p:nvSpPr>
        <p:spPr>
          <a:xfrm>
            <a:off x="728475" y="3587200"/>
            <a:ext cx="3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350 genes</a:t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5377125" y="3587200"/>
            <a:ext cx="3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700 genes</a:t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2403150" y="3921625"/>
            <a:ext cx="433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Number Alterations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Derivative features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Microsatellite Instability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Tumor Mutation Burden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1558925" y="23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multi-omics integration?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32" y="0"/>
            <a:ext cx="68155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/>
          <p:nvPr/>
        </p:nvSpPr>
        <p:spPr>
          <a:xfrm>
            <a:off x="1202950" y="0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Topol, E., 2014, Cell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Epigenome</a:t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00" y="1074025"/>
            <a:ext cx="5615213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/>
          <p:nvPr/>
        </p:nvSpPr>
        <p:spPr>
          <a:xfrm>
            <a:off x="1418463" y="4835700"/>
            <a:ext cx="56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https://en.wikipedia.org/wiki/Epigenetics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Genome: structural rearrangements</a:t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50" y="1017725"/>
            <a:ext cx="71595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1465025" y="4751275"/>
            <a:ext cx="879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https://www.melbournebioinformatics.org.au/tutorials/tutorials/longread_sv_calling/longread_sv_calling/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Transcriptome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017725"/>
            <a:ext cx="523875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1952625" y="4578200"/>
            <a:ext cx="530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https://www.ncbi.nlm.nih.gov/books/NBK453179/figure/ch5.Fig1/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Proteome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222725"/>
            <a:ext cx="61912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1664075" y="4527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https://www.thermofisher.com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311700" y="21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I find multi-omics data for cancer?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4725"/>
            <a:ext cx="40481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/>
        </p:nvSpPr>
        <p:spPr>
          <a:xfrm>
            <a:off x="0" y="4570225"/>
            <a:ext cx="45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TCGA: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 Cancer Genome Atlas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 cancer types, &gt;11000 tumor samples, 7 omics types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325" y="7868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5199225" y="4570225"/>
            <a:ext cx="415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responses in cancer cell lines (CCLE/GDSC/NCI)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I find multi-omics data for cancer?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650" y="1017725"/>
            <a:ext cx="73372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1107425" y="4702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https://zifornd.com/blogs/cbioportal/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358925" y="16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Medicine</a:t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100" y="661250"/>
            <a:ext cx="359621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/>
        </p:nvSpPr>
        <p:spPr>
          <a:xfrm>
            <a:off x="2902425" y="4408700"/>
            <a:ext cx="378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Manhattan Center for Gynecology offers Precision Medicine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Lectures + hands-on + HW + Quizzes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 Google Classroom for announcements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Helping each other: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https://github.com/BIMSBbioinfo/compgen_course_2025_module3/discussions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stratification	</a:t>
            </a:r>
            <a:endParaRPr/>
          </a:p>
        </p:txBody>
      </p:sp>
      <p:sp>
        <p:nvSpPr>
          <p:cNvPr id="342" name="Google Shape;34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Drug response</a:t>
            </a:r>
            <a:r>
              <a:rPr lang="en"/>
              <a:t>: does the patient have the molecular profile that will most benefit from this drug?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Survival outcomes</a:t>
            </a:r>
            <a:r>
              <a:rPr lang="en"/>
              <a:t>: how likely is this patient to have a disease recurrence?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Subtyping</a:t>
            </a:r>
            <a:r>
              <a:rPr lang="en"/>
              <a:t>: what is the potential underlying molecular mechanism that led to this disease for this patient?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E.g. high mutation burden, structural aberrations, high expression of hormone receptors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Metastasis</a:t>
            </a:r>
            <a:r>
              <a:rPr lang="en"/>
              <a:t>: how likely is a given tumor to metastasize to other organs?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25" y="1114375"/>
            <a:ext cx="6624353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38"/>
          <p:cNvGrpSpPr/>
          <p:nvPr/>
        </p:nvGrpSpPr>
        <p:grpSpPr>
          <a:xfrm>
            <a:off x="549400" y="621050"/>
            <a:ext cx="2993825" cy="2014300"/>
            <a:chOff x="549400" y="621050"/>
            <a:chExt cx="2993825" cy="2014300"/>
          </a:xfrm>
        </p:grpSpPr>
        <p:sp>
          <p:nvSpPr>
            <p:cNvPr id="349" name="Google Shape;349;p38"/>
            <p:cNvSpPr/>
            <p:nvPr/>
          </p:nvSpPr>
          <p:spPr>
            <a:xfrm>
              <a:off x="1926825" y="1289850"/>
              <a:ext cx="1616400" cy="13455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" name="Google Shape;350;p38"/>
            <p:cNvCxnSpPr/>
            <p:nvPr/>
          </p:nvCxnSpPr>
          <p:spPr>
            <a:xfrm>
              <a:off x="1465025" y="1202275"/>
              <a:ext cx="533400" cy="31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1" name="Google Shape;351;p38"/>
            <p:cNvSpPr txBox="1"/>
            <p:nvPr/>
          </p:nvSpPr>
          <p:spPr>
            <a:xfrm>
              <a:off x="549400" y="621050"/>
              <a:ext cx="173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Longest survivors past 10 years</a:t>
              </a:r>
              <a:endParaRPr/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2778775" y="589200"/>
            <a:ext cx="5016200" cy="1982550"/>
            <a:chOff x="2778775" y="589200"/>
            <a:chExt cx="5016200" cy="1982550"/>
          </a:xfrm>
        </p:grpSpPr>
        <p:sp>
          <p:nvSpPr>
            <p:cNvPr id="353" name="Google Shape;353;p38"/>
            <p:cNvSpPr/>
            <p:nvPr/>
          </p:nvSpPr>
          <p:spPr>
            <a:xfrm>
              <a:off x="2778775" y="1226250"/>
              <a:ext cx="2364600" cy="13455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" name="Google Shape;354;p38"/>
            <p:cNvCxnSpPr>
              <a:endCxn id="353" idx="7"/>
            </p:cNvCxnSpPr>
            <p:nvPr/>
          </p:nvCxnSpPr>
          <p:spPr>
            <a:xfrm flipH="1">
              <a:off x="4797087" y="923494"/>
              <a:ext cx="394200" cy="49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5" name="Google Shape;355;p38"/>
            <p:cNvSpPr txBox="1"/>
            <p:nvPr/>
          </p:nvSpPr>
          <p:spPr>
            <a:xfrm>
              <a:off x="5191275" y="589200"/>
              <a:ext cx="260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Most likely to respond to treatment A</a:t>
              </a:r>
              <a:endParaRPr/>
            </a:p>
          </p:txBody>
        </p:sp>
      </p:grpSp>
      <p:grpSp>
        <p:nvGrpSpPr>
          <p:cNvPr id="356" name="Google Shape;356;p38"/>
          <p:cNvGrpSpPr/>
          <p:nvPr/>
        </p:nvGrpSpPr>
        <p:grpSpPr>
          <a:xfrm>
            <a:off x="407200" y="2103200"/>
            <a:ext cx="4068475" cy="2151075"/>
            <a:chOff x="1074900" y="1226250"/>
            <a:chExt cx="4068475" cy="2151075"/>
          </a:xfrm>
        </p:grpSpPr>
        <p:sp>
          <p:nvSpPr>
            <p:cNvPr id="357" name="Google Shape;357;p38"/>
            <p:cNvSpPr/>
            <p:nvPr/>
          </p:nvSpPr>
          <p:spPr>
            <a:xfrm>
              <a:off x="2778775" y="1226250"/>
              <a:ext cx="2364600" cy="13455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" name="Google Shape;358;p38"/>
            <p:cNvCxnSpPr/>
            <p:nvPr/>
          </p:nvCxnSpPr>
          <p:spPr>
            <a:xfrm flipH="1" rot="10800000">
              <a:off x="2817450" y="2466225"/>
              <a:ext cx="426900" cy="29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9" name="Google Shape;359;p38"/>
            <p:cNvSpPr txBox="1"/>
            <p:nvPr/>
          </p:nvSpPr>
          <p:spPr>
            <a:xfrm>
              <a:off x="1074900" y="2761725"/>
              <a:ext cx="260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Most likely to respond to treatment B</a:t>
              </a:r>
              <a:endParaRPr/>
            </a:p>
          </p:txBody>
        </p:sp>
      </p:grpSp>
      <p:grpSp>
        <p:nvGrpSpPr>
          <p:cNvPr id="360" name="Google Shape;360;p38"/>
          <p:cNvGrpSpPr/>
          <p:nvPr/>
        </p:nvGrpSpPr>
        <p:grpSpPr>
          <a:xfrm>
            <a:off x="5647350" y="1753900"/>
            <a:ext cx="5016200" cy="1982550"/>
            <a:chOff x="2778775" y="589200"/>
            <a:chExt cx="5016200" cy="1982550"/>
          </a:xfrm>
        </p:grpSpPr>
        <p:sp>
          <p:nvSpPr>
            <p:cNvPr id="361" name="Google Shape;361;p38"/>
            <p:cNvSpPr/>
            <p:nvPr/>
          </p:nvSpPr>
          <p:spPr>
            <a:xfrm>
              <a:off x="2778775" y="1226250"/>
              <a:ext cx="2364600" cy="13455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38"/>
            <p:cNvCxnSpPr>
              <a:endCxn id="361" idx="7"/>
            </p:cNvCxnSpPr>
            <p:nvPr/>
          </p:nvCxnSpPr>
          <p:spPr>
            <a:xfrm flipH="1">
              <a:off x="4797087" y="923494"/>
              <a:ext cx="394200" cy="49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3" name="Google Shape;363;p38"/>
            <p:cNvSpPr txBox="1"/>
            <p:nvPr/>
          </p:nvSpPr>
          <p:spPr>
            <a:xfrm>
              <a:off x="5191275" y="589200"/>
              <a:ext cx="260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Most likely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metastasize</a:t>
              </a:r>
              <a:endParaRPr/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2778775" y="382175"/>
            <a:ext cx="1074900" cy="1926900"/>
            <a:chOff x="2778775" y="382175"/>
            <a:chExt cx="1074900" cy="1926900"/>
          </a:xfrm>
        </p:grpSpPr>
        <p:sp>
          <p:nvSpPr>
            <p:cNvPr id="365" name="Google Shape;365;p38"/>
            <p:cNvSpPr txBox="1"/>
            <p:nvPr/>
          </p:nvSpPr>
          <p:spPr>
            <a:xfrm>
              <a:off x="2778775" y="382175"/>
              <a:ext cx="107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You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are here</a:t>
              </a:r>
              <a:endParaRPr/>
            </a:p>
          </p:txBody>
        </p:sp>
        <p:cxnSp>
          <p:nvCxnSpPr>
            <p:cNvPr id="366" name="Google Shape;366;p38"/>
            <p:cNvCxnSpPr>
              <a:stCxn id="365" idx="2"/>
            </p:cNvCxnSpPr>
            <p:nvPr/>
          </p:nvCxnSpPr>
          <p:spPr>
            <a:xfrm flipH="1">
              <a:off x="3280525" y="997775"/>
              <a:ext cx="35700" cy="1311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Multi-omics integration methods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392876" cy="23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600" y="3115350"/>
            <a:ext cx="5408400" cy="20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Multi-omics integration methods (some examples)</a:t>
            </a:r>
            <a:endParaRPr/>
          </a:p>
        </p:txBody>
      </p:sp>
      <p:sp>
        <p:nvSpPr>
          <p:cNvPr id="379" name="Google Shape;379;p40"/>
          <p:cNvSpPr txBox="1"/>
          <p:nvPr/>
        </p:nvSpPr>
        <p:spPr>
          <a:xfrm>
            <a:off x="718700" y="2327708"/>
            <a:ext cx="1186500" cy="1601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MCIA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MOFA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JIVE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RGCCA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MAUI</a:t>
            </a:r>
            <a:endParaRPr/>
          </a:p>
        </p:txBody>
      </p:sp>
      <p:sp>
        <p:nvSpPr>
          <p:cNvPr id="380" name="Google Shape;380;p40"/>
          <p:cNvSpPr txBox="1"/>
          <p:nvPr/>
        </p:nvSpPr>
        <p:spPr>
          <a:xfrm>
            <a:off x="3978808" y="2327708"/>
            <a:ext cx="1186500" cy="1601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intNMF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iclusterPlus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7238916" y="2226977"/>
            <a:ext cx="1186500" cy="1601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SNF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COCA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311700" y="1582427"/>
            <a:ext cx="20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Dimension Reduction</a:t>
            </a:r>
            <a:endParaRPr sz="1600"/>
          </a:p>
        </p:txBody>
      </p:sp>
      <p:sp>
        <p:nvSpPr>
          <p:cNvPr id="383" name="Google Shape;383;p40"/>
          <p:cNvSpPr txBox="1"/>
          <p:nvPr/>
        </p:nvSpPr>
        <p:spPr>
          <a:xfrm>
            <a:off x="3571808" y="1445750"/>
            <a:ext cx="20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Dimension Reduction with Clustering</a:t>
            </a:r>
            <a:endParaRPr sz="1600"/>
          </a:p>
        </p:txBody>
      </p:sp>
      <p:sp>
        <p:nvSpPr>
          <p:cNvPr id="384" name="Google Shape;384;p40"/>
          <p:cNvSpPr txBox="1"/>
          <p:nvPr/>
        </p:nvSpPr>
        <p:spPr>
          <a:xfrm>
            <a:off x="6831891" y="1691902"/>
            <a:ext cx="200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Clustering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Dimension Reduction and Integration</a:t>
            </a:r>
            <a:endParaRPr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975" y="1017725"/>
            <a:ext cx="470274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2589850" y="4801175"/>
            <a:ext cx="3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Argelaguet et al, Mol Syst Biol, 2018  (MOFA)</a:t>
            </a:r>
            <a:endParaRPr/>
          </a:p>
        </p:txBody>
      </p:sp>
      <p:grpSp>
        <p:nvGrpSpPr>
          <p:cNvPr id="392" name="Google Shape;392;p41"/>
          <p:cNvGrpSpPr/>
          <p:nvPr/>
        </p:nvGrpSpPr>
        <p:grpSpPr>
          <a:xfrm>
            <a:off x="6095400" y="2011175"/>
            <a:ext cx="1428300" cy="1475925"/>
            <a:chOff x="6095400" y="2011175"/>
            <a:chExt cx="1428300" cy="1475925"/>
          </a:xfrm>
        </p:grpSpPr>
        <p:sp>
          <p:nvSpPr>
            <p:cNvPr id="393" name="Google Shape;393;p41"/>
            <p:cNvSpPr/>
            <p:nvPr/>
          </p:nvSpPr>
          <p:spPr>
            <a:xfrm>
              <a:off x="6156325" y="2331800"/>
              <a:ext cx="1187400" cy="11553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 txBox="1"/>
            <p:nvPr/>
          </p:nvSpPr>
          <p:spPr>
            <a:xfrm>
              <a:off x="6095400" y="2011175"/>
              <a:ext cx="142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Latent Factors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Network Fusion - Integrative Clustering</a:t>
            </a:r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325" y="1017725"/>
            <a:ext cx="457926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2130250" y="4867550"/>
            <a:ext cx="444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Wang, B. et al, Nat. Methods, 2014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251075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700"/>
              <a:t>Deep Learning Approaches</a:t>
            </a:r>
            <a:endParaRPr sz="3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</a:t>
            </a:r>
            <a:endParaRPr/>
          </a:p>
        </p:txBody>
      </p:sp>
      <p:pic>
        <p:nvPicPr>
          <p:cNvPr id="412" name="Google Shape;4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25" y="901500"/>
            <a:ext cx="7308977" cy="37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/>
          <p:nvPr/>
        </p:nvSpPr>
        <p:spPr>
          <a:xfrm>
            <a:off x="1474825" y="4527900"/>
            <a:ext cx="643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Decoding Backpropagation and Its Role in Neural Network Learning | ml-articles – Weights &amp; Biases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Layers can be combined like Lego pieces</a:t>
            </a:r>
            <a:endParaRPr/>
          </a:p>
        </p:txBody>
      </p:sp>
      <p:pic>
        <p:nvPicPr>
          <p:cNvPr id="419" name="Google Shape;4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475" y="116487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sp>
        <p:nvSpPr>
          <p:cNvPr id="425" name="Google Shape;42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Tony Hauptmann and Stefan Kramer, Arxiv, 2022</a:t>
            </a:r>
            <a:endParaRPr sz="11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6"/>
          <p:cNvPicPr preferRelativeResize="0"/>
          <p:nvPr/>
        </p:nvPicPr>
        <p:blipFill rotWithShape="1">
          <a:blip r:embed="rId4">
            <a:alphaModFix/>
          </a:blip>
          <a:srcRect b="-2829" l="0" r="0" t="2830"/>
          <a:stretch/>
        </p:blipFill>
        <p:spPr>
          <a:xfrm>
            <a:off x="100175" y="2127598"/>
            <a:ext cx="9144001" cy="26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/>
          <p:nvPr/>
        </p:nvSpPr>
        <p:spPr>
          <a:xfrm>
            <a:off x="1752125" y="1727400"/>
            <a:ext cx="58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Early Integration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232012" y="317855"/>
            <a:ext cx="8696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None/>
            </a:pPr>
            <a:r>
              <a:rPr b="0" lang="en" sz="2800">
                <a:latin typeface="Arial"/>
                <a:ea typeface="Arial"/>
                <a:cs typeface="Arial"/>
                <a:sym typeface="Arial"/>
              </a:rPr>
              <a:t>The global cancer burden</a:t>
            </a:r>
            <a:endParaRPr b="0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3133324" y="941136"/>
            <a:ext cx="271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Million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cancer-related deaths </a:t>
            </a:r>
            <a:r>
              <a:rPr lang="en"/>
              <a:t>in 2020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2703719" y="2008783"/>
            <a:ext cx="357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$80 Billion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medical costs per year just in the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2209800" y="4728002"/>
            <a:ext cx="641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https://www.cancer.gov/about-cancer/understanding/statistics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https://www.cancer.org/cancer/cancer-basics/economic-impact-of-cancer.html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2678294" y="3076430"/>
            <a:ext cx="33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$2.7 Billion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Cost of developing a single cancer drug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1066252" y="4066321"/>
            <a:ext cx="685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 many deaths, too expensive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8232800" y="941125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arcas.ai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sp>
        <p:nvSpPr>
          <p:cNvPr id="433" name="Google Shape;433;p47"/>
          <p:cNvSpPr txBox="1"/>
          <p:nvPr>
            <p:ph idx="1" type="body"/>
          </p:nvPr>
        </p:nvSpPr>
        <p:spPr>
          <a:xfrm>
            <a:off x="311700" y="1145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Tony Hauptmann and Stefan Kramer, Arxiv, 2022</a:t>
            </a:r>
            <a:endParaRPr sz="11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1765775" y="1524175"/>
            <a:ext cx="58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MOLI </a:t>
            </a:r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75" y="1924375"/>
            <a:ext cx="6566576" cy="3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pic>
        <p:nvPicPr>
          <p:cNvPr id="441" name="Google Shape;4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76" y="969900"/>
            <a:ext cx="4608624" cy="41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 txBox="1"/>
          <p:nvPr/>
        </p:nvSpPr>
        <p:spPr>
          <a:xfrm>
            <a:off x="0" y="477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Hauptmann and Stefan Kramer, Arxiv, 2022</a:t>
            </a:r>
            <a:endParaRPr sz="110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1543700" y="2571750"/>
            <a:ext cx="1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Super.FELT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sp>
        <p:nvSpPr>
          <p:cNvPr id="449" name="Google Shape;449;p49"/>
          <p:cNvSpPr txBox="1"/>
          <p:nvPr/>
        </p:nvSpPr>
        <p:spPr>
          <a:xfrm>
            <a:off x="0" y="477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Hauptmann and Stefan Kramer, Arxiv, 2022</a:t>
            </a:r>
            <a:endParaRPr sz="110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550" y="888000"/>
            <a:ext cx="7459101" cy="37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/>
        </p:nvSpPr>
        <p:spPr>
          <a:xfrm>
            <a:off x="539625" y="2462475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Omics-Stacking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sp>
        <p:nvSpPr>
          <p:cNvPr id="457" name="Google Shape;457;p50"/>
          <p:cNvSpPr txBox="1"/>
          <p:nvPr/>
        </p:nvSpPr>
        <p:spPr>
          <a:xfrm>
            <a:off x="0" y="477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Hauptmann and Stefan Kramer, Arxiv, 2022</a:t>
            </a:r>
            <a:endParaRPr sz="110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539625" y="2462475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MOMA</a:t>
            </a: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675" y="1017725"/>
            <a:ext cx="6323226" cy="3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Different approaches for integrating omics layers using deep learning</a:t>
            </a:r>
            <a:endParaRPr sz="2120"/>
          </a:p>
        </p:txBody>
      </p:sp>
      <p:sp>
        <p:nvSpPr>
          <p:cNvPr id="465" name="Google Shape;465;p51"/>
          <p:cNvSpPr txBox="1"/>
          <p:nvPr/>
        </p:nvSpPr>
        <p:spPr>
          <a:xfrm>
            <a:off x="0" y="4772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Hauptmann and Stefan Kramer, Arxiv, 2022</a:t>
            </a:r>
            <a:endParaRPr sz="110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875" y="990400"/>
            <a:ext cx="7506825" cy="3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311700" y="250345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OmiEmbed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from Some Benchmarking Papers</a:t>
            </a:r>
            <a:endParaRPr/>
          </a:p>
        </p:txBody>
      </p:sp>
      <p:sp>
        <p:nvSpPr>
          <p:cNvPr id="473" name="Google Shape;47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 by </a:t>
            </a: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Tony Hauptmann and Stefan Kramer, Arxiv, 2022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Tools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Simple Early Integration Classifier, Super.FELT, MOLI, Omics-Stacking, OmiEmbed, MOMA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integration performed significantly worse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method clearly outperforms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using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triplet loss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better than those that don’t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Omiembed (supervised VAE) performed worst on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holdout data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850" y="0"/>
            <a:ext cx="464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/>
          <p:nvPr/>
        </p:nvSpPr>
        <p:spPr>
          <a:xfrm>
            <a:off x="458175" y="4137000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benchmark study of deep learning-based multi-omics data fusion methods for cancer | Genome Biology | Full Text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495125" y="59120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test: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Integration sequence (early/late fusion)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Encoding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FCN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Autoencoders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Variational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Loss function (MMD vs KL for autoencoders)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Graph attention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Graph convolution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1D CNN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/>
        </p:nvSpPr>
        <p:spPr>
          <a:xfrm>
            <a:off x="51700" y="4137000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benchmark study of deep learning-based multi-omics data fusion methods for cancer | Genome Biology | Full Text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0" y="59860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approach is the best in all scenarios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Overall Graph Attention Network performs better for classification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CNNs don’t work well</a:t>
            </a:r>
            <a:endParaRPr/>
          </a:p>
        </p:txBody>
      </p:sp>
      <p:pic>
        <p:nvPicPr>
          <p:cNvPr id="487" name="Google Shape;4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025" y="152400"/>
            <a:ext cx="6145575" cy="4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481" y="0"/>
            <a:ext cx="47462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45" y="1116725"/>
            <a:ext cx="3547050" cy="13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 txBox="1"/>
          <p:nvPr/>
        </p:nvSpPr>
        <p:spPr>
          <a:xfrm>
            <a:off x="351150" y="2431450"/>
            <a:ext cx="324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https://academic.oup.com/bib/article/23/2/bbab569/6516346?login=true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6" name="Google Shape;496;p55"/>
          <p:cNvSpPr txBox="1"/>
          <p:nvPr/>
        </p:nvSpPr>
        <p:spPr>
          <a:xfrm>
            <a:off x="144900" y="3485875"/>
            <a:ext cx="36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70 Deep Learning Multi-Omics Papers!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Search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MultiOmics Integration Tools (Deep Learning Based)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779500"/>
            <a:ext cx="5440449" cy="3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50" y="552675"/>
            <a:ext cx="7647725" cy="32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955450" y="38500"/>
            <a:ext cx="472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Falzone L., </a:t>
            </a:r>
            <a:r>
              <a:rPr lang="en" sz="800">
                <a:solidFill>
                  <a:srgbClr val="020202"/>
                </a:solidFill>
              </a:rPr>
              <a:t>Front. Pharmacol., 13 November 2018 |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Evolution of Cancer Pharmacological Treatments at the Turn of the Third Millennium</a:t>
            </a:r>
            <a:endParaRPr sz="800"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433" y="3361700"/>
            <a:ext cx="1179567" cy="1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425" y="3361700"/>
            <a:ext cx="1143226" cy="178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25" y="1170125"/>
            <a:ext cx="68580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18100"/>
            <a:ext cx="5932200" cy="8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 txBox="1"/>
          <p:nvPr/>
        </p:nvSpPr>
        <p:spPr>
          <a:xfrm>
            <a:off x="2803900" y="0"/>
            <a:ext cx="431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https://github.com/BIMSBbioinfo/flexynesis</a:t>
            </a:r>
            <a:endParaRPr sz="1600"/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500" y="399600"/>
            <a:ext cx="4743898" cy="474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25" y="1632275"/>
            <a:ext cx="2125650" cy="2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00" y="0"/>
            <a:ext cx="7172405" cy="50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00" y="0"/>
            <a:ext cx="7064555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57" y="219325"/>
            <a:ext cx="7618768" cy="48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 </a:t>
            </a:r>
            <a:endParaRPr/>
          </a:p>
        </p:txBody>
      </p:sp>
      <p:pic>
        <p:nvPicPr>
          <p:cNvPr id="537" name="Google Shape;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50" y="1518939"/>
            <a:ext cx="3740450" cy="10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2"/>
          <p:cNvSpPr txBox="1"/>
          <p:nvPr/>
        </p:nvSpPr>
        <p:spPr>
          <a:xfrm>
            <a:off x="0" y="953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Akalin Lab Members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901" y="3104875"/>
            <a:ext cx="2725209" cy="1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00" y="1383775"/>
            <a:ext cx="4635049" cy="347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1 - Homework</a:t>
            </a:r>
            <a:endParaRPr/>
          </a:p>
        </p:txBody>
      </p:sp>
      <p:sp>
        <p:nvSpPr>
          <p:cNvPr id="546" name="Google Shape;54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System Setup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Rolv.io / Docker / Mamba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https://github.com/BIMSBbioinfo/compgen_course_2025_module3/blob/main/README.rst#compute-environment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https://github.com/BIMSBbioinfo/compgen_course_2025_module3/tree/main/homeworks/hw1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Help</a:t>
            </a:r>
            <a:endParaRPr/>
          </a:p>
        </p:txBody>
      </p:sp>
      <p:sp>
        <p:nvSpPr>
          <p:cNvPr id="552" name="Google Shape;55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https://github.com/BIMSBbioinfo/compgen_course_2025_module3/discussions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0" y="0"/>
            <a:ext cx="3978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5"/>
          <p:cNvSpPr txBox="1"/>
          <p:nvPr/>
        </p:nvSpPr>
        <p:spPr>
          <a:xfrm>
            <a:off x="5702400" y="47223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How to Build a Machine Learning Model | by Chanin Nantasenamat | Towards Data Science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2619599" y="4754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nuffieldtrust.org.uk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225" y="241650"/>
            <a:ext cx="5078749" cy="44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Cancer: uncontrolled cell growth/proliferation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1067325" y="4648350"/>
            <a:ext cx="45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Cancer | genome.gov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2750"/>
            <a:ext cx="8839204" cy="29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227725" y="5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Mendelian Diseases vs Cancer </a:t>
            </a:r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1253913"/>
            <a:ext cx="3445851" cy="34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>
            <a:off x="314900" y="789300"/>
            <a:ext cx="467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Usually can be explained by a few genetic defects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>
            <p:ph type="title"/>
          </p:nvPr>
        </p:nvSpPr>
        <p:spPr>
          <a:xfrm>
            <a:off x="5822850" y="789300"/>
            <a:ext cx="25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Hallmarks of Cancer</a:t>
            </a:r>
            <a:endParaRPr sz="1820"/>
          </a:p>
        </p:txBody>
      </p:sp>
      <p:grpSp>
        <p:nvGrpSpPr>
          <p:cNvPr id="244" name="Google Shape;244;p24"/>
          <p:cNvGrpSpPr/>
          <p:nvPr/>
        </p:nvGrpSpPr>
        <p:grpSpPr>
          <a:xfrm>
            <a:off x="5036850" y="1199300"/>
            <a:ext cx="4221900" cy="4021150"/>
            <a:chOff x="5036850" y="1199300"/>
            <a:chExt cx="4221900" cy="4021150"/>
          </a:xfrm>
        </p:grpSpPr>
        <p:pic>
          <p:nvPicPr>
            <p:cNvPr id="245" name="Google Shape;24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851" y="1199300"/>
              <a:ext cx="4133400" cy="340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4"/>
            <p:cNvSpPr txBox="1"/>
            <p:nvPr/>
          </p:nvSpPr>
          <p:spPr>
            <a:xfrm>
              <a:off x="5036850" y="4666350"/>
              <a:ext cx="4221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u="sng">
                  <a:solidFill>
                    <a:schemeClr val="hlink"/>
                  </a:solidFill>
                  <a:hlinkClick r:id="rId5"/>
                </a:rPr>
                <a:t>New Dimensions in Cancer Biology: Updated Hallmarks of Cancer Published - American Association for Cancer Research (AACR)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247" name="Google Shape;247;p24"/>
          <p:cNvSpPr txBox="1"/>
          <p:nvPr/>
        </p:nvSpPr>
        <p:spPr>
          <a:xfrm>
            <a:off x="7201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7000 rare diseases are known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Microenvironment</a:t>
            </a:r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13" y="980125"/>
            <a:ext cx="64565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1660825" y="4756600"/>
            <a:ext cx="689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Polidoro MA, et al, </a:t>
            </a:r>
            <a:r>
              <a:rPr i="1" lang="en" sz="1000" u="sng">
                <a:solidFill>
                  <a:schemeClr val="hlink"/>
                </a:solidFill>
                <a:hlinkClick r:id="rId5"/>
              </a:rPr>
              <a:t>World J Gastroenterol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 2020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Cancer Diagnosis/Treatment </a:t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9600"/>
            <a:ext cx="3686549" cy="368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4768225" y="1059600"/>
            <a:ext cx="396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clinical features to consider: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Menopause status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Tumor stage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4768225" y="2578975"/>
            <a:ext cx="396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genetic features to consider: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HER2, Estrogen receptor, Progesterone receptor  (Hormone Therapy)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BRCA1/2 gene mutations (PARP inhibitors)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PD-L1 (Immunotherapy)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Multi-gene panels (Oncotype Dx, MammaPrint) =&gt; 50-70 genes (chemotherapy benefit)</a:t>
            </a: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311700" y="4746150"/>
            <a:ext cx="11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mayoclinic.org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kalin">
  <a:themeElements>
    <a:clrScheme name="1_Akalin-2">
      <a:dk1>
        <a:srgbClr val="FFFFFF"/>
      </a:dk1>
      <a:lt1>
        <a:srgbClr val="091136"/>
      </a:lt1>
      <a:dk2>
        <a:srgbClr val="4BBDD4"/>
      </a:dk2>
      <a:lt2>
        <a:srgbClr val="1B4B89"/>
      </a:lt2>
      <a:accent1>
        <a:srgbClr val="CDE0E3"/>
      </a:accent1>
      <a:accent2>
        <a:srgbClr val="272C63"/>
      </a:accent2>
      <a:accent3>
        <a:srgbClr val="3E75BC"/>
      </a:accent3>
      <a:accent4>
        <a:srgbClr val="2B8BB2"/>
      </a:accent4>
      <a:accent5>
        <a:srgbClr val="75D5E9"/>
      </a:accent5>
      <a:accent6>
        <a:srgbClr val="99AFB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